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56" r:id="rId2"/>
    <p:sldId id="257" r:id="rId3"/>
    <p:sldId id="259" r:id="rId4"/>
    <p:sldId id="260" r:id="rId5"/>
    <p:sldId id="350" r:id="rId6"/>
    <p:sldId id="370" r:id="rId7"/>
    <p:sldId id="263" r:id="rId8"/>
    <p:sldId id="265" r:id="rId9"/>
    <p:sldId id="266" r:id="rId10"/>
    <p:sldId id="271" r:id="rId11"/>
    <p:sldId id="335" r:id="rId12"/>
    <p:sldId id="338" r:id="rId13"/>
    <p:sldId id="284" r:id="rId14"/>
    <p:sldId id="359" r:id="rId15"/>
    <p:sldId id="327" r:id="rId16"/>
    <p:sldId id="339" r:id="rId17"/>
    <p:sldId id="353" r:id="rId18"/>
    <p:sldId id="310" r:id="rId19"/>
    <p:sldId id="289" r:id="rId20"/>
    <p:sldId id="313" r:id="rId21"/>
    <p:sldId id="314" r:id="rId22"/>
    <p:sldId id="343" r:id="rId23"/>
    <p:sldId id="362" r:id="rId24"/>
    <p:sldId id="363" r:id="rId25"/>
    <p:sldId id="364" r:id="rId26"/>
    <p:sldId id="365" r:id="rId27"/>
    <p:sldId id="366" r:id="rId28"/>
    <p:sldId id="367" r:id="rId29"/>
    <p:sldId id="371" r:id="rId30"/>
    <p:sldId id="369" r:id="rId31"/>
    <p:sldId id="269" r:id="rId32"/>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CA514"/>
    <a:srgbClr val="960000"/>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65" autoAdjust="0"/>
  </p:normalViewPr>
  <p:slideViewPr>
    <p:cSldViewPr>
      <p:cViewPr varScale="1">
        <p:scale>
          <a:sx n="76" d="100"/>
          <a:sy n="76" d="100"/>
        </p:scale>
        <p:origin x="1195"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3076363" cy="511730"/>
          </a:xfrm>
          <a:prstGeom prst="rect">
            <a:avLst/>
          </a:prstGeom>
        </p:spPr>
        <p:txBody>
          <a:bodyPr vert="horz" lIns="95079" tIns="47540" rIns="95079" bIns="47540" rtlCol="0"/>
          <a:lstStyle>
            <a:lvl1pPr algn="l">
              <a:defRPr sz="1200"/>
            </a:lvl1pPr>
          </a:lstStyle>
          <a:p>
            <a:endParaRPr lang="tr-TR"/>
          </a:p>
        </p:txBody>
      </p:sp>
      <p:sp>
        <p:nvSpPr>
          <p:cNvPr id="3" name="2 Veri Yer Tutucusu"/>
          <p:cNvSpPr>
            <a:spLocks noGrp="1"/>
          </p:cNvSpPr>
          <p:nvPr>
            <p:ph type="dt" idx="1"/>
          </p:nvPr>
        </p:nvSpPr>
        <p:spPr>
          <a:xfrm>
            <a:off x="4021295" y="1"/>
            <a:ext cx="3076363" cy="511730"/>
          </a:xfrm>
          <a:prstGeom prst="rect">
            <a:avLst/>
          </a:prstGeom>
        </p:spPr>
        <p:txBody>
          <a:bodyPr vert="horz" lIns="95079" tIns="47540" rIns="95079" bIns="47540" rtlCol="0"/>
          <a:lstStyle>
            <a:lvl1pPr algn="r">
              <a:defRPr sz="1200"/>
            </a:lvl1pPr>
          </a:lstStyle>
          <a:p>
            <a:fld id="{6CA5A40E-0548-4A61-A7D1-4738B70729C2}" type="datetimeFigureOut">
              <a:rPr lang="tr-TR" smtClean="0"/>
              <a:pPr/>
              <a:t>1.08.2024</a:t>
            </a:fld>
            <a:endParaRPr lang="tr-TR"/>
          </a:p>
        </p:txBody>
      </p:sp>
      <p:sp>
        <p:nvSpPr>
          <p:cNvPr id="4" name="3 Slayt Görüntüsü Yer Tutucusu"/>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079" tIns="47540" rIns="95079" bIns="47540" rtlCol="0" anchor="ctr"/>
          <a:lstStyle/>
          <a:p>
            <a:endParaRPr lang="tr-TR"/>
          </a:p>
        </p:txBody>
      </p:sp>
      <p:sp>
        <p:nvSpPr>
          <p:cNvPr id="5" name="4 Not Yer Tutucusu"/>
          <p:cNvSpPr>
            <a:spLocks noGrp="1"/>
          </p:cNvSpPr>
          <p:nvPr>
            <p:ph type="body" sz="quarter" idx="3"/>
          </p:nvPr>
        </p:nvSpPr>
        <p:spPr>
          <a:xfrm>
            <a:off x="709931" y="4861441"/>
            <a:ext cx="5679440" cy="4605575"/>
          </a:xfrm>
          <a:prstGeom prst="rect">
            <a:avLst/>
          </a:prstGeom>
        </p:spPr>
        <p:txBody>
          <a:bodyPr vert="horz" lIns="95079" tIns="47540" rIns="95079" bIns="4754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721106"/>
            <a:ext cx="3076363" cy="511730"/>
          </a:xfrm>
          <a:prstGeom prst="rect">
            <a:avLst/>
          </a:prstGeom>
        </p:spPr>
        <p:txBody>
          <a:bodyPr vert="horz" lIns="95079" tIns="47540" rIns="95079" bIns="47540" rtlCol="0" anchor="b"/>
          <a:lstStyle>
            <a:lvl1pPr algn="l">
              <a:defRPr sz="1200"/>
            </a:lvl1pPr>
          </a:lstStyle>
          <a:p>
            <a:endParaRPr lang="tr-TR"/>
          </a:p>
        </p:txBody>
      </p:sp>
      <p:sp>
        <p:nvSpPr>
          <p:cNvPr id="7" name="6 Slayt Numarası Yer Tutucusu"/>
          <p:cNvSpPr>
            <a:spLocks noGrp="1"/>
          </p:cNvSpPr>
          <p:nvPr>
            <p:ph type="sldNum" sz="quarter" idx="5"/>
          </p:nvPr>
        </p:nvSpPr>
        <p:spPr>
          <a:xfrm>
            <a:off x="4021295" y="9721106"/>
            <a:ext cx="3076363" cy="511730"/>
          </a:xfrm>
          <a:prstGeom prst="rect">
            <a:avLst/>
          </a:prstGeom>
        </p:spPr>
        <p:txBody>
          <a:bodyPr vert="horz" lIns="95079" tIns="47540" rIns="95079" bIns="47540" rtlCol="0" anchor="b"/>
          <a:lstStyle>
            <a:lvl1pPr algn="r">
              <a:defRPr sz="1200"/>
            </a:lvl1pPr>
          </a:lstStyle>
          <a:p>
            <a:fld id="{5D727BE2-B431-4A47-8234-8C23C4C1AB3E}" type="slidenum">
              <a:rPr lang="tr-TR" smtClean="0"/>
              <a:pPr/>
              <a:t>‹#›</a:t>
            </a:fld>
            <a:endParaRPr lang="tr-TR"/>
          </a:p>
        </p:txBody>
      </p:sp>
    </p:spTree>
    <p:extLst>
      <p:ext uri="{BB962C8B-B14F-4D97-AF65-F5344CB8AC3E}">
        <p14:creationId xmlns:p14="http://schemas.microsoft.com/office/powerpoint/2010/main" val="26416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D727BE2-B431-4A47-8234-8C23C4C1AB3E}" type="slidenum">
              <a:rPr lang="tr-TR" smtClean="0"/>
              <a:pPr/>
              <a:t>1</a:t>
            </a:fld>
            <a:endParaRPr lang="tr-TR"/>
          </a:p>
        </p:txBody>
      </p:sp>
    </p:spTree>
    <p:extLst>
      <p:ext uri="{BB962C8B-B14F-4D97-AF65-F5344CB8AC3E}">
        <p14:creationId xmlns:p14="http://schemas.microsoft.com/office/powerpoint/2010/main" val="205875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D727BE2-B431-4A47-8234-8C23C4C1AB3E}" type="slidenum">
              <a:rPr lang="tr-TR" smtClean="0"/>
              <a:pPr/>
              <a:t>29</a:t>
            </a:fld>
            <a:endParaRPr lang="tr-TR"/>
          </a:p>
        </p:txBody>
      </p:sp>
    </p:spTree>
    <p:extLst>
      <p:ext uri="{BB962C8B-B14F-4D97-AF65-F5344CB8AC3E}">
        <p14:creationId xmlns:p14="http://schemas.microsoft.com/office/powerpoint/2010/main" val="301503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D727BE2-B431-4A47-8234-8C23C4C1AB3E}"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176813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trike="noStrike" dirty="0"/>
          </a:p>
        </p:txBody>
      </p:sp>
      <p:sp>
        <p:nvSpPr>
          <p:cNvPr id="4" name="Slide Number Placeholder 3"/>
          <p:cNvSpPr>
            <a:spLocks noGrp="1"/>
          </p:cNvSpPr>
          <p:nvPr>
            <p:ph type="sldNum" sz="quarter" idx="10"/>
          </p:nvPr>
        </p:nvSpPr>
        <p:spPr/>
        <p:txBody>
          <a:bodyPr/>
          <a:lstStyle/>
          <a:p>
            <a:fld id="{5D727BE2-B431-4A47-8234-8C23C4C1AB3E}" type="slidenum">
              <a:rPr lang="tr-TR" smtClean="0"/>
              <a:pPr/>
              <a:t>6</a:t>
            </a:fld>
            <a:endParaRPr lang="tr-TR"/>
          </a:p>
        </p:txBody>
      </p:sp>
    </p:spTree>
    <p:extLst>
      <p:ext uri="{BB962C8B-B14F-4D97-AF65-F5344CB8AC3E}">
        <p14:creationId xmlns:p14="http://schemas.microsoft.com/office/powerpoint/2010/main" val="15558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727BE2-B431-4A47-8234-8C23C4C1AB3E}" type="slidenum">
              <a:rPr lang="tr-TR" smtClean="0"/>
              <a:pPr/>
              <a:t>22</a:t>
            </a:fld>
            <a:endParaRPr lang="tr-TR"/>
          </a:p>
        </p:txBody>
      </p:sp>
    </p:spTree>
    <p:extLst>
      <p:ext uri="{BB962C8B-B14F-4D97-AF65-F5344CB8AC3E}">
        <p14:creationId xmlns:p14="http://schemas.microsoft.com/office/powerpoint/2010/main" val="17723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727BE2-B431-4A47-8234-8C23C4C1AB3E}" type="slidenum">
              <a:rPr lang="tr-TR" smtClean="0"/>
              <a:pPr/>
              <a:t>23</a:t>
            </a:fld>
            <a:endParaRPr lang="tr-TR"/>
          </a:p>
        </p:txBody>
      </p:sp>
    </p:spTree>
    <p:extLst>
      <p:ext uri="{BB962C8B-B14F-4D97-AF65-F5344CB8AC3E}">
        <p14:creationId xmlns:p14="http://schemas.microsoft.com/office/powerpoint/2010/main" val="341454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D727BE2-B431-4A47-8234-8C23C4C1AB3E}"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44335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D727BE2-B431-4A47-8234-8C23C4C1AB3E}"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3236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D727BE2-B431-4A47-8234-8C23C4C1AB3E}"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363766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D727BE2-B431-4A47-8234-8C23C4C1AB3E}"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205261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D727BE2-B431-4A47-8234-8C23C4C1AB3E}"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59149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531662E3-492B-44B6-AB9A-4555E38BFFE4}" type="datetimeFigureOut">
              <a:rPr lang="tr-TR" smtClean="0"/>
              <a:pPr/>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363545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31662E3-492B-44B6-AB9A-4555E38BFFE4}" type="datetimeFigureOut">
              <a:rPr lang="tr-TR" smtClean="0"/>
              <a:pPr/>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355162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31662E3-492B-44B6-AB9A-4555E38BFFE4}" type="datetimeFigureOut">
              <a:rPr lang="tr-TR" smtClean="0"/>
              <a:pPr/>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35749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61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31662E3-492B-44B6-AB9A-4555E38BFFE4}" type="datetimeFigureOut">
              <a:rPr lang="tr-TR" smtClean="0"/>
              <a:pPr/>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394804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662E3-492B-44B6-AB9A-4555E38BFFE4}" type="datetimeFigureOut">
              <a:rPr lang="tr-TR" smtClean="0"/>
              <a:pPr/>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346380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531662E3-492B-44B6-AB9A-4555E38BFFE4}" type="datetimeFigureOut">
              <a:rPr lang="tr-TR" smtClean="0"/>
              <a:pPr/>
              <a:t>1.08.2024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212543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531662E3-492B-44B6-AB9A-4555E38BFFE4}" type="datetimeFigureOut">
              <a:rPr lang="tr-TR" smtClean="0"/>
              <a:pPr/>
              <a:t>1.08.2024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35133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531662E3-492B-44B6-AB9A-4555E38BFFE4}" type="datetimeFigureOut">
              <a:rPr lang="tr-TR" smtClean="0"/>
              <a:pPr/>
              <a:t>1.08.2024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171805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662E3-492B-44B6-AB9A-4555E38BFFE4}" type="datetimeFigureOut">
              <a:rPr lang="tr-TR" smtClean="0"/>
              <a:pPr/>
              <a:t>1.08.2024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236997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662E3-492B-44B6-AB9A-4555E38BFFE4}" type="datetimeFigureOut">
              <a:rPr lang="tr-TR" smtClean="0"/>
              <a:pPr/>
              <a:t>1.08.2024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18105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662E3-492B-44B6-AB9A-4555E38BFFE4}" type="datetimeFigureOut">
              <a:rPr lang="tr-TR" smtClean="0"/>
              <a:pPr/>
              <a:t>1.08.2024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F4ECCC-EA86-4B59-B941-E89DCE1858C8}" type="slidenum">
              <a:rPr lang="tr-TR" smtClean="0"/>
              <a:pPr/>
              <a:t>‹#›</a:t>
            </a:fld>
            <a:endParaRPr lang="tr-TR"/>
          </a:p>
        </p:txBody>
      </p:sp>
    </p:spTree>
    <p:extLst>
      <p:ext uri="{BB962C8B-B14F-4D97-AF65-F5344CB8AC3E}">
        <p14:creationId xmlns:p14="http://schemas.microsoft.com/office/powerpoint/2010/main" val="362405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662E3-492B-44B6-AB9A-4555E38BFFE4}" type="datetimeFigureOut">
              <a:rPr lang="tr-TR" smtClean="0"/>
              <a:pPr/>
              <a:t>1.08.2024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4ECCC-EA86-4B59-B941-E89DCE1858C8}" type="slidenum">
              <a:rPr lang="tr-TR" smtClean="0"/>
              <a:pPr/>
              <a:t>‹#›</a:t>
            </a:fld>
            <a:endParaRPr lang="tr-TR"/>
          </a:p>
        </p:txBody>
      </p:sp>
    </p:spTree>
    <p:extLst>
      <p:ext uri="{BB962C8B-B14F-4D97-AF65-F5344CB8AC3E}">
        <p14:creationId xmlns:p14="http://schemas.microsoft.com/office/powerpoint/2010/main" val="22477243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gif"/><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5.gif"/><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7.png"/><Relationship Id="rId4" Type="http://schemas.openxmlformats.org/officeDocument/2006/relationships/image" Target="../media/image15.gif"/><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7.png"/><Relationship Id="rId4" Type="http://schemas.openxmlformats.org/officeDocument/2006/relationships/image" Target="../media/image15.gif"/><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7.png"/><Relationship Id="rId4" Type="http://schemas.openxmlformats.org/officeDocument/2006/relationships/image" Target="../media/image15.gif"/><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gif"/><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5.gif"/><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7.png"/><Relationship Id="rId9"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1"/>
          <p:cNvSpPr/>
          <p:nvPr/>
        </p:nvSpPr>
        <p:spPr>
          <a:xfrm>
            <a:off x="-14288" y="5733256"/>
            <a:ext cx="9158288" cy="1124743"/>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 name="Title 1"/>
          <p:cNvSpPr>
            <a:spLocks noGrp="1"/>
          </p:cNvSpPr>
          <p:nvPr>
            <p:ph type="ctrTitle"/>
          </p:nvPr>
        </p:nvSpPr>
        <p:spPr>
          <a:xfrm>
            <a:off x="-303360" y="5054120"/>
            <a:ext cx="8712968" cy="851520"/>
          </a:xfrm>
          <a:ln>
            <a:noFill/>
          </a:ln>
        </p:spPr>
        <p:txBody>
          <a:bodyPr>
            <a:noAutofit/>
          </a:bodyPr>
          <a:lstStyle/>
          <a:p>
            <a:r>
              <a:rPr lang="tr-TR" sz="5400" b="1" dirty="0" smtClean="0">
                <a:ln w="0">
                  <a:solidFill>
                    <a:schemeClr val="bg1"/>
                  </a:solidFill>
                </a:ln>
                <a:solidFill>
                  <a:schemeClr val="bg1">
                    <a:lumMod val="50000"/>
                  </a:schemeClr>
                </a:solidFill>
              </a:rPr>
              <a:t>     Yeni teknolojilerde öncü</a:t>
            </a:r>
            <a:endParaRPr lang="tr-TR" sz="5400" b="1" dirty="0">
              <a:ln w="0">
                <a:solidFill>
                  <a:schemeClr val="bg1"/>
                </a:solidFill>
              </a:ln>
              <a:solidFill>
                <a:schemeClr val="bg1">
                  <a:lumMod val="50000"/>
                </a:schemeClr>
              </a:solidFill>
            </a:endParaRPr>
          </a:p>
        </p:txBody>
      </p:sp>
      <p:sp>
        <p:nvSpPr>
          <p:cNvPr id="8" name="TextBox 7"/>
          <p:cNvSpPr txBox="1"/>
          <p:nvPr/>
        </p:nvSpPr>
        <p:spPr>
          <a:xfrm>
            <a:off x="7354498" y="6551766"/>
            <a:ext cx="1754006" cy="261610"/>
          </a:xfrm>
          <a:prstGeom prst="rect">
            <a:avLst/>
          </a:prstGeom>
          <a:noFill/>
        </p:spPr>
        <p:txBody>
          <a:bodyPr wrap="none" rtlCol="0">
            <a:spAutoFit/>
          </a:bodyPr>
          <a:lstStyle/>
          <a:p>
            <a:r>
              <a:rPr lang="tr-TR" sz="1100" dirty="0" smtClean="0">
                <a:solidFill>
                  <a:schemeClr val="bg1"/>
                </a:solidFill>
                <a:latin typeface="+mj-lt"/>
                <a:ea typeface="Tahoma" pitchFamily="34" charset="0"/>
                <a:cs typeface="Tahoma" pitchFamily="34" charset="0"/>
              </a:rPr>
              <a:t>Genel Sunum –  Ocak</a:t>
            </a:r>
            <a:r>
              <a:rPr lang="en-US" sz="1100" dirty="0" smtClean="0">
                <a:solidFill>
                  <a:schemeClr val="bg1"/>
                </a:solidFill>
                <a:latin typeface="+mj-lt"/>
                <a:ea typeface="Tahoma" pitchFamily="34" charset="0"/>
                <a:cs typeface="Tahoma" pitchFamily="34" charset="0"/>
              </a:rPr>
              <a:t> </a:t>
            </a:r>
            <a:r>
              <a:rPr lang="tr-TR" sz="1100" dirty="0" smtClean="0">
                <a:solidFill>
                  <a:schemeClr val="bg1"/>
                </a:solidFill>
                <a:latin typeface="+mj-lt"/>
                <a:ea typeface="Tahoma" pitchFamily="34" charset="0"/>
                <a:cs typeface="Tahoma" pitchFamily="34" charset="0"/>
              </a:rPr>
              <a:t>2023</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92696"/>
            <a:ext cx="4560970" cy="2031861"/>
          </a:xfrm>
          <a:prstGeom prst="rect">
            <a:avLst/>
          </a:prstGeom>
        </p:spPr>
      </p:pic>
    </p:spTree>
    <p:extLst>
      <p:ext uri="{BB962C8B-B14F-4D97-AF65-F5344CB8AC3E}">
        <p14:creationId xmlns:p14="http://schemas.microsoft.com/office/powerpoint/2010/main" val="1487707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schemeClr val="bg1"/>
                </a:solidFill>
              </a:rPr>
              <a:t>Temsilcilikler -  Medikal Sarf</a:t>
            </a:r>
          </a:p>
        </p:txBody>
      </p:sp>
      <p:sp>
        <p:nvSpPr>
          <p:cNvPr id="2" name="TextBox 1"/>
          <p:cNvSpPr txBox="1"/>
          <p:nvPr/>
        </p:nvSpPr>
        <p:spPr>
          <a:xfrm>
            <a:off x="809677" y="1462132"/>
            <a:ext cx="530915" cy="830997"/>
          </a:xfrm>
          <a:prstGeom prst="rect">
            <a:avLst/>
          </a:prstGeom>
          <a:noFill/>
        </p:spPr>
        <p:txBody>
          <a:bodyPr wrap="none" rtlCol="0">
            <a:spAutoFit/>
          </a:bodyPr>
          <a:lstStyle/>
          <a:p>
            <a:pPr marL="342900" indent="-342900">
              <a:buFont typeface="Arial" pitchFamily="34" charset="0"/>
              <a:buChar char="•"/>
            </a:pPr>
            <a:endParaRPr lang="tr-TR" sz="2400" dirty="0" smtClean="0">
              <a:solidFill>
                <a:schemeClr val="tx2">
                  <a:lumMod val="60000"/>
                  <a:lumOff val="40000"/>
                </a:schemeClr>
              </a:solidFill>
            </a:endParaRPr>
          </a:p>
          <a:p>
            <a:pPr marL="342900" indent="-342900">
              <a:buFont typeface="Arial" pitchFamily="34" charset="0"/>
              <a:buChar char="•"/>
            </a:pPr>
            <a:endParaRPr lang="tr-TR" sz="2400" dirty="0" smtClean="0">
              <a:solidFill>
                <a:schemeClr val="tx2">
                  <a:lumMod val="60000"/>
                  <a:lumOff val="40000"/>
                </a:schemeClr>
              </a:solidFill>
            </a:endParaRPr>
          </a:p>
        </p:txBody>
      </p:sp>
      <p:sp>
        <p:nvSpPr>
          <p:cNvPr id="29" name="TextBox 28"/>
          <p:cNvSpPr txBox="1"/>
          <p:nvPr/>
        </p:nvSpPr>
        <p:spPr>
          <a:xfrm>
            <a:off x="5096236" y="1462132"/>
            <a:ext cx="2518638" cy="3416320"/>
          </a:xfrm>
          <a:prstGeom prst="rect">
            <a:avLst/>
          </a:prstGeom>
          <a:noFill/>
        </p:spPr>
        <p:txBody>
          <a:bodyPr wrap="none" rtlCol="0">
            <a:spAutoFit/>
          </a:bodyPr>
          <a:lstStyle/>
          <a:p>
            <a:pPr marL="342900" indent="-342900">
              <a:buFont typeface="Arial" pitchFamily="34" charset="0"/>
              <a:buChar char="•"/>
            </a:pPr>
            <a:r>
              <a:rPr lang="tr-TR" sz="2400" dirty="0" smtClean="0">
                <a:solidFill>
                  <a:schemeClr val="tx2">
                    <a:lumMod val="60000"/>
                    <a:lumOff val="40000"/>
                  </a:schemeClr>
                </a:solidFill>
              </a:rPr>
              <a:t>PHENOX</a:t>
            </a:r>
            <a:endParaRPr lang="tr-TR" sz="2400" dirty="0">
              <a:solidFill>
                <a:schemeClr val="tx2">
                  <a:lumMod val="60000"/>
                  <a:lumOff val="40000"/>
                </a:schemeClr>
              </a:solidFill>
            </a:endParaRPr>
          </a:p>
          <a:p>
            <a:pPr marL="342900" indent="-342900">
              <a:buFont typeface="Arial" pitchFamily="34" charset="0"/>
              <a:buChar char="•"/>
            </a:pPr>
            <a:r>
              <a:rPr lang="tr-TR" sz="2400" dirty="0">
                <a:solidFill>
                  <a:schemeClr val="tx2">
                    <a:lumMod val="60000"/>
                    <a:lumOff val="40000"/>
                  </a:schemeClr>
                </a:solidFill>
              </a:rPr>
              <a:t>QX </a:t>
            </a:r>
            <a:r>
              <a:rPr lang="tr-TR" sz="2400" dirty="0" smtClean="0">
                <a:solidFill>
                  <a:schemeClr val="tx2">
                    <a:lumMod val="60000"/>
                    <a:lumOff val="40000"/>
                  </a:schemeClr>
                </a:solidFill>
              </a:rPr>
              <a:t>MEDICAL</a:t>
            </a:r>
          </a:p>
          <a:p>
            <a:pPr marL="342900" indent="-342900">
              <a:buFont typeface="Arial" pitchFamily="34" charset="0"/>
              <a:buChar char="•"/>
            </a:pPr>
            <a:r>
              <a:rPr lang="tr-TR" sz="2400" dirty="0" smtClean="0">
                <a:solidFill>
                  <a:schemeClr val="tx2">
                    <a:lumMod val="60000"/>
                    <a:lumOff val="40000"/>
                  </a:schemeClr>
                </a:solidFill>
              </a:rPr>
              <a:t>RF MEDICAL</a:t>
            </a:r>
            <a:endParaRPr lang="tr-TR" sz="2400" dirty="0">
              <a:solidFill>
                <a:schemeClr val="tx2">
                  <a:lumMod val="60000"/>
                  <a:lumOff val="40000"/>
                </a:schemeClr>
              </a:solidFill>
            </a:endParaRPr>
          </a:p>
          <a:p>
            <a:pPr marL="342900" indent="-342900">
              <a:buFont typeface="Arial" pitchFamily="34" charset="0"/>
              <a:buChar char="•"/>
            </a:pPr>
            <a:r>
              <a:rPr lang="tr-TR" sz="2400" dirty="0">
                <a:solidFill>
                  <a:schemeClr val="tx2">
                    <a:lumMod val="60000"/>
                    <a:lumOff val="40000"/>
                  </a:schemeClr>
                </a:solidFill>
              </a:rPr>
              <a:t>SCW MEDICATH</a:t>
            </a:r>
          </a:p>
          <a:p>
            <a:pPr marL="342900" indent="-342900">
              <a:buFont typeface="Arial" pitchFamily="34" charset="0"/>
              <a:buChar char="•"/>
            </a:pPr>
            <a:r>
              <a:rPr lang="tr-TR" sz="2400" dirty="0">
                <a:solidFill>
                  <a:schemeClr val="tx2">
                    <a:lumMod val="60000"/>
                    <a:lumOff val="40000"/>
                  </a:schemeClr>
                </a:solidFill>
              </a:rPr>
              <a:t>SIMEKS</a:t>
            </a:r>
          </a:p>
          <a:p>
            <a:pPr marL="342900" indent="-342900">
              <a:buFont typeface="Arial" pitchFamily="34" charset="0"/>
              <a:buChar char="•"/>
            </a:pPr>
            <a:r>
              <a:rPr lang="tr-TR" sz="2400" dirty="0">
                <a:solidFill>
                  <a:schemeClr val="tx2">
                    <a:lumMod val="60000"/>
                    <a:lumOff val="40000"/>
                  </a:schemeClr>
                </a:solidFill>
              </a:rPr>
              <a:t>SUREFIRE</a:t>
            </a:r>
          </a:p>
          <a:p>
            <a:pPr marL="342900" indent="-342900">
              <a:buFont typeface="Arial" pitchFamily="34" charset="0"/>
              <a:buChar char="•"/>
            </a:pPr>
            <a:r>
              <a:rPr lang="tr-TR" sz="2400" dirty="0">
                <a:solidFill>
                  <a:schemeClr val="tx2">
                    <a:lumMod val="60000"/>
                    <a:lumOff val="40000"/>
                  </a:schemeClr>
                </a:solidFill>
              </a:rPr>
              <a:t>TOKAI MEDICAL</a:t>
            </a:r>
          </a:p>
          <a:p>
            <a:pPr marL="342900" indent="-342900">
              <a:buFont typeface="Arial" pitchFamily="34" charset="0"/>
              <a:buChar char="•"/>
            </a:pPr>
            <a:r>
              <a:rPr lang="tr-TR" sz="2400" dirty="0" smtClean="0">
                <a:solidFill>
                  <a:schemeClr val="tx2">
                    <a:lumMod val="60000"/>
                    <a:lumOff val="40000"/>
                  </a:schemeClr>
                </a:solidFill>
              </a:rPr>
              <a:t>URESIL</a:t>
            </a:r>
            <a:endParaRPr lang="tr-TR" sz="2400" dirty="0">
              <a:solidFill>
                <a:schemeClr val="tx2">
                  <a:lumMod val="60000"/>
                  <a:lumOff val="40000"/>
                </a:schemeClr>
              </a:solidFill>
            </a:endParaRPr>
          </a:p>
          <a:p>
            <a:pPr marL="342900" indent="-342900">
              <a:buFont typeface="Arial" pitchFamily="34" charset="0"/>
              <a:buChar char="•"/>
            </a:pPr>
            <a:r>
              <a:rPr lang="tr-TR" sz="2400" dirty="0">
                <a:solidFill>
                  <a:schemeClr val="tx2">
                    <a:lumMod val="60000"/>
                    <a:lumOff val="40000"/>
                  </a:schemeClr>
                </a:solidFill>
              </a:rPr>
              <a:t>VIGEO</a:t>
            </a:r>
          </a:p>
        </p:txBody>
      </p:sp>
      <p:sp>
        <p:nvSpPr>
          <p:cNvPr id="30" name="Rektangel 9"/>
          <p:cNvSpPr/>
          <p:nvPr/>
        </p:nvSpPr>
        <p:spPr>
          <a:xfrm>
            <a:off x="231774" y="534071"/>
            <a:ext cx="8660706" cy="446657"/>
          </a:xfrm>
          <a:prstGeom prst="rect">
            <a:avLst/>
          </a:prstGeom>
          <a:gradFill rotWithShape="1">
            <a:gsLst>
              <a:gs pos="0">
                <a:srgbClr val="E6E6E6">
                  <a:tint val="100000"/>
                  <a:shade val="100000"/>
                  <a:satMod val="130000"/>
                  <a:alpha val="85000"/>
                </a:srgbClr>
              </a:gs>
              <a:gs pos="100000">
                <a:srgbClr val="E6E6E6">
                  <a:tint val="50000"/>
                  <a:shade val="100000"/>
                  <a:satMod val="350000"/>
                  <a:alpha val="71000"/>
                </a:srgbClr>
              </a:gs>
            </a:gsLst>
            <a:lin ang="16200000" scaled="0"/>
          </a:gradFill>
          <a:ln w="9525" cap="flat" cmpd="sng" algn="ctr">
            <a:solidFill>
              <a:srgbClr val="E6E6E6">
                <a:shade val="95000"/>
                <a:satMod val="105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solidFill>
                  <a:schemeClr val="bg1">
                    <a:lumMod val="75000"/>
                  </a:schemeClr>
                </a:solidFill>
                <a:effectLst>
                  <a:outerShdw blurRad="38100" dist="38100" dir="2700000" algn="tl">
                    <a:schemeClr val="tx1">
                      <a:alpha val="43000"/>
                    </a:schemeClr>
                  </a:outerShdw>
                  <a:reflection blurRad="6350" stA="55000" endA="300" endPos="45500" dir="5400000" sy="-100000" algn="bl" rotWithShape="0"/>
                </a:effectLst>
                <a:uLnTx/>
                <a:uFillTx/>
                <a:latin typeface="Trebuchet MS" pitchFamily="34" charset="0"/>
              </a:rPr>
              <a:t>Medikal Sarf Malzemeler</a:t>
            </a:r>
            <a:endParaRPr kumimoji="0" lang="da-DK" sz="3200" b="0" i="0" u="none" strike="noStrike" kern="0" cap="none" spc="0" normalizeH="0" baseline="0" noProof="0" dirty="0">
              <a:solidFill>
                <a:schemeClr val="bg1">
                  <a:lumMod val="75000"/>
                </a:schemeClr>
              </a:solidFill>
              <a:effectLst>
                <a:outerShdw blurRad="38100" dist="38100" dir="2700000" algn="tl">
                  <a:schemeClr val="tx1">
                    <a:alpha val="43000"/>
                  </a:schemeClr>
                </a:outerShdw>
                <a:reflection blurRad="6350" stA="55000" endA="300" endPos="45500" dir="5400000" sy="-100000" algn="bl" rotWithShape="0"/>
              </a:effectLst>
              <a:uLnTx/>
              <a:uFillTx/>
              <a:latin typeface="Trebuchet MS" pitchFamily="34" charset="0"/>
            </a:endParaRPr>
          </a:p>
        </p:txBody>
      </p:sp>
      <p:sp>
        <p:nvSpPr>
          <p:cNvPr id="9" name="Rectangle 8"/>
          <p:cNvSpPr/>
          <p:nvPr/>
        </p:nvSpPr>
        <p:spPr>
          <a:xfrm>
            <a:off x="428596" y="1462132"/>
            <a:ext cx="4572000" cy="4524315"/>
          </a:xfrm>
          <a:prstGeom prst="rect">
            <a:avLst/>
          </a:prstGeom>
        </p:spPr>
        <p:txBody>
          <a:bodyPr wrap="square">
            <a:spAutoFit/>
          </a:bodyPr>
          <a:lstStyle/>
          <a:p>
            <a:pPr marL="342900" indent="-342900">
              <a:buFont typeface="Arial" pitchFamily="34" charset="0"/>
              <a:buChar char="•"/>
            </a:pPr>
            <a:r>
              <a:rPr lang="tr-TR" sz="2400" dirty="0" smtClean="0">
                <a:solidFill>
                  <a:schemeClr val="tx2">
                    <a:lumMod val="60000"/>
                    <a:lumOff val="40000"/>
                  </a:schemeClr>
                </a:solidFill>
              </a:rPr>
              <a:t>APRIOMED</a:t>
            </a:r>
          </a:p>
          <a:p>
            <a:pPr marL="342900" indent="-342900">
              <a:buFont typeface="Arial" pitchFamily="34" charset="0"/>
              <a:buChar char="•"/>
            </a:pPr>
            <a:r>
              <a:rPr lang="tr-TR" sz="2400" dirty="0">
                <a:solidFill>
                  <a:schemeClr val="tx2">
                    <a:lumMod val="60000"/>
                    <a:lumOff val="40000"/>
                  </a:schemeClr>
                </a:solidFill>
              </a:rPr>
              <a:t>A</a:t>
            </a:r>
            <a:r>
              <a:rPr lang="tr-TR" sz="2400" dirty="0" smtClean="0">
                <a:solidFill>
                  <a:schemeClr val="tx2">
                    <a:lumMod val="60000"/>
                    <a:lumOff val="40000"/>
                  </a:schemeClr>
                </a:solidFill>
              </a:rPr>
              <a:t>R </a:t>
            </a:r>
            <a:r>
              <a:rPr lang="tr-TR" sz="2400" dirty="0">
                <a:solidFill>
                  <a:schemeClr val="tx2">
                    <a:lumMod val="60000"/>
                    <a:lumOff val="40000"/>
                  </a:schemeClr>
                </a:solidFill>
              </a:rPr>
              <a:t>BALTIC</a:t>
            </a:r>
          </a:p>
          <a:p>
            <a:pPr marL="342900" indent="-342900">
              <a:buFont typeface="Arial" pitchFamily="34" charset="0"/>
              <a:buChar char="•"/>
            </a:pPr>
            <a:r>
              <a:rPr lang="tr-TR" sz="2400" dirty="0" smtClean="0">
                <a:solidFill>
                  <a:schemeClr val="tx2">
                    <a:lumMod val="60000"/>
                    <a:lumOff val="40000"/>
                  </a:schemeClr>
                </a:solidFill>
              </a:rPr>
              <a:t>ASAHI </a:t>
            </a:r>
            <a:r>
              <a:rPr lang="tr-TR" sz="2400" dirty="0">
                <a:solidFill>
                  <a:schemeClr val="tx2">
                    <a:lumMod val="60000"/>
                    <a:lumOff val="40000"/>
                  </a:schemeClr>
                </a:solidFill>
              </a:rPr>
              <a:t>KASEI MEDICAL</a:t>
            </a:r>
          </a:p>
          <a:p>
            <a:pPr marL="342900" indent="-342900">
              <a:buFont typeface="Arial" pitchFamily="34" charset="0"/>
              <a:buChar char="•"/>
            </a:pPr>
            <a:r>
              <a:rPr lang="tr-TR" sz="2400" dirty="0">
                <a:solidFill>
                  <a:schemeClr val="tx2">
                    <a:lumMod val="60000"/>
                    <a:lumOff val="40000"/>
                  </a:schemeClr>
                </a:solidFill>
              </a:rPr>
              <a:t>BD </a:t>
            </a:r>
            <a:r>
              <a:rPr lang="tr-TR" sz="2400" dirty="0" smtClean="0">
                <a:solidFill>
                  <a:schemeClr val="tx2">
                    <a:lumMod val="60000"/>
                    <a:lumOff val="40000"/>
                  </a:schemeClr>
                </a:solidFill>
              </a:rPr>
              <a:t>BARD</a:t>
            </a:r>
            <a:endParaRPr lang="tr-TR" sz="2400" dirty="0">
              <a:solidFill>
                <a:schemeClr val="tx2">
                  <a:lumMod val="60000"/>
                  <a:lumOff val="40000"/>
                </a:schemeClr>
              </a:solidFill>
            </a:endParaRPr>
          </a:p>
          <a:p>
            <a:pPr marL="342900" indent="-342900">
              <a:buFont typeface="Arial" pitchFamily="34" charset="0"/>
              <a:buChar char="•"/>
            </a:pPr>
            <a:r>
              <a:rPr lang="en-US" sz="2400" dirty="0">
                <a:solidFill>
                  <a:schemeClr val="tx2">
                    <a:lumMod val="60000"/>
                    <a:lumOff val="40000"/>
                  </a:schemeClr>
                </a:solidFill>
              </a:rPr>
              <a:t>GALT</a:t>
            </a:r>
            <a:r>
              <a:rPr lang="tr-TR" sz="2400" dirty="0">
                <a:solidFill>
                  <a:schemeClr val="tx2">
                    <a:lumMod val="60000"/>
                    <a:lumOff val="40000"/>
                  </a:schemeClr>
                </a:solidFill>
              </a:rPr>
              <a:t> </a:t>
            </a:r>
            <a:r>
              <a:rPr lang="tr-TR" sz="2400" dirty="0" smtClean="0">
                <a:solidFill>
                  <a:schemeClr val="tx2">
                    <a:lumMod val="60000"/>
                    <a:lumOff val="40000"/>
                  </a:schemeClr>
                </a:solidFill>
              </a:rPr>
              <a:t>MEDICAL</a:t>
            </a:r>
          </a:p>
          <a:p>
            <a:pPr marL="342900" indent="-342900">
              <a:buFont typeface="Arial" pitchFamily="34" charset="0"/>
              <a:buChar char="•"/>
            </a:pPr>
            <a:r>
              <a:rPr lang="tr-TR" sz="2400" dirty="0" smtClean="0">
                <a:solidFill>
                  <a:schemeClr val="tx2">
                    <a:lumMod val="60000"/>
                    <a:lumOff val="40000"/>
                  </a:schemeClr>
                </a:solidFill>
              </a:rPr>
              <a:t>HAGMED</a:t>
            </a:r>
            <a:endParaRPr lang="en-US" sz="2400" dirty="0">
              <a:solidFill>
                <a:schemeClr val="tx2">
                  <a:lumMod val="60000"/>
                  <a:lumOff val="40000"/>
                </a:schemeClr>
              </a:solidFill>
            </a:endParaRPr>
          </a:p>
          <a:p>
            <a:pPr marL="342900" indent="-342900">
              <a:buFont typeface="Arial" pitchFamily="34" charset="0"/>
              <a:buChar char="•"/>
            </a:pPr>
            <a:r>
              <a:rPr lang="en-US" sz="2400" dirty="0">
                <a:solidFill>
                  <a:schemeClr val="tx2">
                    <a:lumMod val="60000"/>
                    <a:lumOff val="40000"/>
                  </a:schemeClr>
                </a:solidFill>
              </a:rPr>
              <a:t>LEAPMED</a:t>
            </a:r>
          </a:p>
          <a:p>
            <a:pPr marL="342900" indent="-342900">
              <a:buFont typeface="Arial" pitchFamily="34" charset="0"/>
              <a:buChar char="•"/>
            </a:pPr>
            <a:r>
              <a:rPr lang="tr-TR" sz="2400" dirty="0" smtClean="0">
                <a:solidFill>
                  <a:schemeClr val="tx2">
                    <a:lumMod val="60000"/>
                    <a:lumOff val="40000"/>
                  </a:schemeClr>
                </a:solidFill>
              </a:rPr>
              <a:t>MEDIATRADE</a:t>
            </a:r>
          </a:p>
          <a:p>
            <a:pPr marL="342900" indent="-342900">
              <a:buFont typeface="Arial" pitchFamily="34" charset="0"/>
              <a:buChar char="•"/>
            </a:pPr>
            <a:r>
              <a:rPr lang="tr-TR" sz="2400" dirty="0" smtClean="0">
                <a:solidFill>
                  <a:schemeClr val="tx2">
                    <a:lumMod val="60000"/>
                    <a:lumOff val="40000"/>
                  </a:schemeClr>
                </a:solidFill>
              </a:rPr>
              <a:t>NEXT BIOMEDICAL</a:t>
            </a:r>
            <a:endParaRPr lang="tr-TR" sz="2400" dirty="0">
              <a:solidFill>
                <a:schemeClr val="tx2">
                  <a:lumMod val="60000"/>
                  <a:lumOff val="40000"/>
                </a:schemeClr>
              </a:solidFill>
            </a:endParaRPr>
          </a:p>
          <a:p>
            <a:pPr marL="342900" indent="-342900">
              <a:buFont typeface="Arial" pitchFamily="34" charset="0"/>
              <a:buChar char="•"/>
            </a:pPr>
            <a:r>
              <a:rPr lang="tr-TR" sz="2400" dirty="0" smtClean="0">
                <a:solidFill>
                  <a:schemeClr val="tx2">
                    <a:lumMod val="60000"/>
                    <a:lumOff val="40000"/>
                  </a:schemeClr>
                </a:solidFill>
              </a:rPr>
              <a:t>PHARMACEPT</a:t>
            </a:r>
            <a:endParaRPr lang="tr-TR" sz="2400" dirty="0">
              <a:solidFill>
                <a:schemeClr val="tx2">
                  <a:lumMod val="60000"/>
                  <a:lumOff val="40000"/>
                </a:schemeClr>
              </a:solidFill>
            </a:endParaRPr>
          </a:p>
          <a:p>
            <a:pPr marL="342900" indent="-342900">
              <a:buFont typeface="Arial" pitchFamily="34" charset="0"/>
              <a:buChar char="•"/>
            </a:pPr>
            <a:endParaRPr lang="tr-TR" sz="2400" dirty="0">
              <a:solidFill>
                <a:schemeClr val="tx2">
                  <a:lumMod val="60000"/>
                  <a:lumOff val="40000"/>
                </a:schemeClr>
              </a:solidFill>
            </a:endParaRPr>
          </a:p>
          <a:p>
            <a:pPr marL="342900" indent="-342900">
              <a:buFont typeface="Arial" pitchFamily="34" charset="0"/>
              <a:buChar char="•"/>
            </a:pPr>
            <a:endParaRPr lang="tr-TR" sz="2400" dirty="0">
              <a:solidFill>
                <a:schemeClr val="tx2">
                  <a:lumMod val="60000"/>
                  <a:lumOff val="40000"/>
                </a:schemeClr>
              </a:solidFill>
            </a:endParaRPr>
          </a:p>
        </p:txBody>
      </p:sp>
      <p:pic>
        <p:nvPicPr>
          <p:cNvPr id="10" name="Picture 9"/>
          <p:cNvPicPr>
            <a:picLocks noChangeAspect="1"/>
          </p:cNvPicPr>
          <p:nvPr/>
        </p:nvPicPr>
        <p:blipFill>
          <a:blip r:embed="rId2"/>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4064039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schemeClr val="bg1"/>
                </a:solidFill>
              </a:rPr>
              <a:t>Temsilcilikler – Medikal Cihaz</a:t>
            </a:r>
          </a:p>
        </p:txBody>
      </p:sp>
      <p:sp>
        <p:nvSpPr>
          <p:cNvPr id="2" name="TextBox 1"/>
          <p:cNvSpPr txBox="1"/>
          <p:nvPr/>
        </p:nvSpPr>
        <p:spPr>
          <a:xfrm>
            <a:off x="539552" y="1124744"/>
            <a:ext cx="2973250" cy="2677656"/>
          </a:xfrm>
          <a:prstGeom prst="rect">
            <a:avLst/>
          </a:prstGeom>
          <a:noFill/>
        </p:spPr>
        <p:txBody>
          <a:bodyPr wrap="none" rtlCol="0">
            <a:spAutoFit/>
          </a:bodyPr>
          <a:lstStyle/>
          <a:p>
            <a:pPr marL="342900" indent="-342900">
              <a:buFont typeface="Arial" pitchFamily="34" charset="0"/>
              <a:buChar char="•"/>
            </a:pPr>
            <a:r>
              <a:rPr lang="tr-TR" sz="2400" dirty="0">
                <a:solidFill>
                  <a:schemeClr val="tx2">
                    <a:lumMod val="60000"/>
                    <a:lumOff val="40000"/>
                  </a:schemeClr>
                </a:solidFill>
              </a:rPr>
              <a:t>AC INTERNATIONAL</a:t>
            </a:r>
            <a:endParaRPr lang="en-US" sz="2400" dirty="0">
              <a:solidFill>
                <a:schemeClr val="tx2">
                  <a:lumMod val="60000"/>
                  <a:lumOff val="40000"/>
                </a:schemeClr>
              </a:solidFill>
            </a:endParaRPr>
          </a:p>
          <a:p>
            <a:pPr marL="342900" indent="-342900">
              <a:buFont typeface="Arial" pitchFamily="34" charset="0"/>
              <a:buChar char="•"/>
            </a:pPr>
            <a:r>
              <a:rPr lang="en-US" sz="2400" dirty="0">
                <a:solidFill>
                  <a:schemeClr val="tx2">
                    <a:lumMod val="60000"/>
                    <a:lumOff val="40000"/>
                  </a:schemeClr>
                </a:solidFill>
              </a:rPr>
              <a:t>BIOLIGHT</a:t>
            </a:r>
            <a:endParaRPr lang="tr-TR" sz="2400" dirty="0">
              <a:solidFill>
                <a:schemeClr val="tx2">
                  <a:lumMod val="60000"/>
                  <a:lumOff val="40000"/>
                </a:schemeClr>
              </a:solidFill>
            </a:endParaRPr>
          </a:p>
          <a:p>
            <a:pPr marL="342900" indent="-342900">
              <a:buFont typeface="Arial" pitchFamily="34" charset="0"/>
              <a:buChar char="•"/>
            </a:pPr>
            <a:r>
              <a:rPr lang="tr-TR" sz="2400" dirty="0">
                <a:solidFill>
                  <a:schemeClr val="tx2">
                    <a:lumMod val="60000"/>
                    <a:lumOff val="40000"/>
                  </a:schemeClr>
                </a:solidFill>
              </a:rPr>
              <a:t>BP LAB</a:t>
            </a:r>
          </a:p>
          <a:p>
            <a:pPr marL="342900" indent="-342900">
              <a:buFont typeface="Arial" pitchFamily="34" charset="0"/>
              <a:buChar char="•"/>
            </a:pPr>
            <a:r>
              <a:rPr lang="tr-TR" sz="2400" dirty="0">
                <a:solidFill>
                  <a:schemeClr val="tx2">
                    <a:lumMod val="60000"/>
                    <a:lumOff val="40000"/>
                  </a:schemeClr>
                </a:solidFill>
              </a:rPr>
              <a:t>DIH HOCOMA</a:t>
            </a:r>
            <a:endParaRPr lang="en-US" sz="2400" dirty="0">
              <a:solidFill>
                <a:schemeClr val="tx2">
                  <a:lumMod val="60000"/>
                  <a:lumOff val="40000"/>
                </a:schemeClr>
              </a:solidFill>
            </a:endParaRPr>
          </a:p>
          <a:p>
            <a:pPr marL="342900" indent="-342900">
              <a:buFont typeface="Arial" pitchFamily="34" charset="0"/>
              <a:buChar char="•"/>
            </a:pPr>
            <a:r>
              <a:rPr lang="tr-TR" sz="2400" dirty="0">
                <a:solidFill>
                  <a:schemeClr val="tx2">
                    <a:lumMod val="60000"/>
                    <a:lumOff val="40000"/>
                  </a:schemeClr>
                </a:solidFill>
              </a:rPr>
              <a:t>EKSO BIONICS</a:t>
            </a:r>
          </a:p>
          <a:p>
            <a:pPr marL="342900" indent="-342900">
              <a:buFont typeface="Arial" pitchFamily="34" charset="0"/>
              <a:buChar char="•"/>
            </a:pPr>
            <a:r>
              <a:rPr lang="tr-TR" sz="2400" dirty="0">
                <a:solidFill>
                  <a:schemeClr val="tx2">
                    <a:lumMod val="60000"/>
                    <a:lumOff val="40000"/>
                  </a:schemeClr>
                </a:solidFill>
              </a:rPr>
              <a:t>ENRAF NONIUS</a:t>
            </a:r>
          </a:p>
          <a:p>
            <a:pPr marL="342900" indent="-342900">
              <a:buFont typeface="Arial" pitchFamily="34" charset="0"/>
              <a:buChar char="•"/>
            </a:pPr>
            <a:r>
              <a:rPr lang="tr-TR" sz="2400" dirty="0">
                <a:solidFill>
                  <a:schemeClr val="tx2">
                    <a:lumMod val="60000"/>
                    <a:lumOff val="40000"/>
                  </a:schemeClr>
                </a:solidFill>
              </a:rPr>
              <a:t>EWAC</a:t>
            </a:r>
            <a:endParaRPr lang="en-US" sz="2400" dirty="0">
              <a:solidFill>
                <a:schemeClr val="tx2">
                  <a:lumMod val="60000"/>
                  <a:lumOff val="40000"/>
                </a:schemeClr>
              </a:solidFill>
            </a:endParaRPr>
          </a:p>
        </p:txBody>
      </p:sp>
      <p:sp>
        <p:nvSpPr>
          <p:cNvPr id="29" name="TextBox 28"/>
          <p:cNvSpPr txBox="1"/>
          <p:nvPr/>
        </p:nvSpPr>
        <p:spPr>
          <a:xfrm>
            <a:off x="5096236" y="1124744"/>
            <a:ext cx="3268459" cy="2677656"/>
          </a:xfrm>
          <a:prstGeom prst="rect">
            <a:avLst/>
          </a:prstGeom>
          <a:noFill/>
        </p:spPr>
        <p:txBody>
          <a:bodyPr wrap="none" rtlCol="0">
            <a:spAutoFit/>
          </a:bodyPr>
          <a:lstStyle/>
          <a:p>
            <a:pPr marL="342900" indent="-342900">
              <a:buFont typeface="Arial" pitchFamily="34" charset="0"/>
              <a:buChar char="•"/>
            </a:pPr>
            <a:r>
              <a:rPr lang="tr-TR" sz="2400" dirty="0">
                <a:solidFill>
                  <a:schemeClr val="tx2">
                    <a:lumMod val="60000"/>
                    <a:lumOff val="40000"/>
                  </a:schemeClr>
                </a:solidFill>
              </a:rPr>
              <a:t>MEDIATRADE</a:t>
            </a:r>
          </a:p>
          <a:p>
            <a:pPr marL="342900" indent="-342900">
              <a:buFont typeface="Arial" pitchFamily="34" charset="0"/>
              <a:buChar char="•"/>
            </a:pPr>
            <a:r>
              <a:rPr lang="tr-TR" sz="2400" dirty="0">
                <a:solidFill>
                  <a:schemeClr val="tx2">
                    <a:lumMod val="60000"/>
                    <a:lumOff val="40000"/>
                  </a:schemeClr>
                </a:solidFill>
              </a:rPr>
              <a:t>MECKLER</a:t>
            </a:r>
            <a:endParaRPr lang="en-US" sz="2400" dirty="0">
              <a:solidFill>
                <a:schemeClr val="tx2">
                  <a:lumMod val="60000"/>
                  <a:lumOff val="40000"/>
                </a:schemeClr>
              </a:solidFill>
            </a:endParaRPr>
          </a:p>
          <a:p>
            <a:pPr marL="342900" indent="-342900">
              <a:buFont typeface="Arial" pitchFamily="34" charset="0"/>
              <a:buChar char="•"/>
            </a:pPr>
            <a:r>
              <a:rPr lang="tr-TR" sz="2400" dirty="0">
                <a:solidFill>
                  <a:schemeClr val="tx2">
                    <a:lumMod val="60000"/>
                    <a:lumOff val="40000"/>
                  </a:schemeClr>
                </a:solidFill>
              </a:rPr>
              <a:t>MOOR INSTRUMENTS</a:t>
            </a:r>
          </a:p>
          <a:p>
            <a:pPr marL="342900" indent="-342900">
              <a:buFont typeface="Arial" pitchFamily="34" charset="0"/>
              <a:buChar char="•"/>
            </a:pPr>
            <a:r>
              <a:rPr lang="tr-TR" sz="2400" dirty="0">
                <a:solidFill>
                  <a:schemeClr val="tx2">
                    <a:lumMod val="60000"/>
                    <a:lumOff val="40000"/>
                  </a:schemeClr>
                </a:solidFill>
              </a:rPr>
              <a:t>NORAV MEDICAL</a:t>
            </a:r>
            <a:endParaRPr lang="en-US" sz="2400" dirty="0">
              <a:solidFill>
                <a:schemeClr val="tx2">
                  <a:lumMod val="60000"/>
                  <a:lumOff val="40000"/>
                </a:schemeClr>
              </a:solidFill>
            </a:endParaRPr>
          </a:p>
          <a:p>
            <a:pPr marL="342900" indent="-342900">
              <a:buFont typeface="Arial" pitchFamily="34" charset="0"/>
              <a:buChar char="•"/>
            </a:pPr>
            <a:r>
              <a:rPr lang="tr-TR" sz="2400" dirty="0">
                <a:solidFill>
                  <a:schemeClr val="tx2">
                    <a:lumMod val="60000"/>
                    <a:lumOff val="40000"/>
                  </a:schemeClr>
                </a:solidFill>
              </a:rPr>
              <a:t>ROCESO</a:t>
            </a:r>
          </a:p>
          <a:p>
            <a:pPr marL="342900" indent="-342900">
              <a:buFont typeface="Arial" pitchFamily="34" charset="0"/>
              <a:buChar char="•"/>
            </a:pPr>
            <a:r>
              <a:rPr lang="tr-TR" sz="2400" dirty="0">
                <a:solidFill>
                  <a:schemeClr val="tx2">
                    <a:lumMod val="60000"/>
                    <a:lumOff val="40000"/>
                  </a:schemeClr>
                </a:solidFill>
              </a:rPr>
              <a:t>TMG</a:t>
            </a:r>
          </a:p>
          <a:p>
            <a:pPr marL="342900" indent="-342900">
              <a:buFont typeface="Arial" pitchFamily="34" charset="0"/>
              <a:buChar char="•"/>
            </a:pPr>
            <a:r>
              <a:rPr lang="tr-TR" sz="2400" dirty="0">
                <a:solidFill>
                  <a:schemeClr val="tx2">
                    <a:lumMod val="60000"/>
                    <a:lumOff val="40000"/>
                  </a:schemeClr>
                </a:solidFill>
              </a:rPr>
              <a:t>TYROMOTION</a:t>
            </a:r>
          </a:p>
        </p:txBody>
      </p:sp>
      <p:sp>
        <p:nvSpPr>
          <p:cNvPr id="30" name="Rektangel 9"/>
          <p:cNvSpPr/>
          <p:nvPr/>
        </p:nvSpPr>
        <p:spPr>
          <a:xfrm>
            <a:off x="231774" y="534071"/>
            <a:ext cx="8660706" cy="446657"/>
          </a:xfrm>
          <a:prstGeom prst="rect">
            <a:avLst/>
          </a:prstGeom>
          <a:gradFill rotWithShape="1">
            <a:gsLst>
              <a:gs pos="0">
                <a:srgbClr val="E6E6E6">
                  <a:tint val="100000"/>
                  <a:shade val="100000"/>
                  <a:satMod val="130000"/>
                  <a:alpha val="85000"/>
                </a:srgbClr>
              </a:gs>
              <a:gs pos="100000">
                <a:srgbClr val="E6E6E6">
                  <a:tint val="50000"/>
                  <a:shade val="100000"/>
                  <a:satMod val="350000"/>
                  <a:alpha val="71000"/>
                </a:srgbClr>
              </a:gs>
            </a:gsLst>
            <a:lin ang="16200000" scaled="0"/>
          </a:gradFill>
          <a:ln w="9525" cap="flat" cmpd="sng" algn="ctr">
            <a:solidFill>
              <a:srgbClr val="E6E6E6">
                <a:shade val="95000"/>
                <a:satMod val="105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solidFill>
                  <a:schemeClr val="bg1">
                    <a:lumMod val="75000"/>
                  </a:schemeClr>
                </a:solidFill>
                <a:effectLst>
                  <a:outerShdw blurRad="38100" dist="38100" dir="2700000" algn="tl">
                    <a:schemeClr val="tx1">
                      <a:alpha val="43000"/>
                    </a:schemeClr>
                  </a:outerShdw>
                  <a:reflection blurRad="6350" stA="55000" endA="300" endPos="45500" dir="5400000" sy="-100000" algn="bl" rotWithShape="0"/>
                </a:effectLst>
                <a:uLnTx/>
                <a:uFillTx/>
                <a:latin typeface="Trebuchet MS" pitchFamily="34" charset="0"/>
              </a:rPr>
              <a:t>Medikal</a:t>
            </a:r>
            <a:r>
              <a:rPr kumimoji="0" lang="tr-TR" sz="3200" b="0" i="0" u="none" strike="noStrike" kern="0" cap="none" spc="0" normalizeH="0" noProof="0" dirty="0" smtClean="0">
                <a:solidFill>
                  <a:schemeClr val="bg1">
                    <a:lumMod val="75000"/>
                  </a:schemeClr>
                </a:solidFill>
                <a:effectLst>
                  <a:outerShdw blurRad="38100" dist="38100" dir="2700000" algn="tl">
                    <a:schemeClr val="tx1">
                      <a:alpha val="43000"/>
                    </a:schemeClr>
                  </a:outerShdw>
                  <a:reflection blurRad="6350" stA="55000" endA="300" endPos="45500" dir="5400000" sy="-100000" algn="bl" rotWithShape="0"/>
                </a:effectLst>
                <a:uLnTx/>
                <a:uFillTx/>
                <a:latin typeface="Trebuchet MS" pitchFamily="34" charset="0"/>
              </a:rPr>
              <a:t> Cihazlar</a:t>
            </a:r>
            <a:endParaRPr kumimoji="0" lang="da-DK" sz="3200" b="0" i="0" u="none" strike="noStrike" kern="0" cap="none" spc="0" normalizeH="0" baseline="0" noProof="0" dirty="0">
              <a:solidFill>
                <a:schemeClr val="bg1">
                  <a:lumMod val="75000"/>
                </a:schemeClr>
              </a:solidFill>
              <a:effectLst>
                <a:outerShdw blurRad="38100" dist="38100" dir="2700000" algn="tl">
                  <a:schemeClr val="tx1">
                    <a:alpha val="43000"/>
                  </a:schemeClr>
                </a:outerShdw>
                <a:reflection blurRad="6350" stA="55000" endA="300" endPos="45500" dir="5400000" sy="-100000" algn="bl" rotWithShape="0"/>
              </a:effectLst>
              <a:uLnTx/>
              <a:uFillTx/>
              <a:latin typeface="Trebuchet MS" pitchFamily="34" charset="0"/>
            </a:endParaRPr>
          </a:p>
        </p:txBody>
      </p:sp>
      <p:pic>
        <p:nvPicPr>
          <p:cNvPr id="10" name="Picture 9"/>
          <p:cNvPicPr>
            <a:picLocks noChangeAspect="1"/>
          </p:cNvPicPr>
          <p:nvPr/>
        </p:nvPicPr>
        <p:blipFill>
          <a:blip r:embed="rId2"/>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217947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schemeClr val="bg1"/>
                </a:solidFill>
              </a:rPr>
              <a:t>Temsilcilikler – Proses cihazları</a:t>
            </a:r>
          </a:p>
        </p:txBody>
      </p:sp>
      <p:sp>
        <p:nvSpPr>
          <p:cNvPr id="2" name="TextBox 1"/>
          <p:cNvSpPr txBox="1"/>
          <p:nvPr/>
        </p:nvSpPr>
        <p:spPr>
          <a:xfrm>
            <a:off x="250889" y="1351508"/>
            <a:ext cx="3935244" cy="2677656"/>
          </a:xfrm>
          <a:prstGeom prst="rect">
            <a:avLst/>
          </a:prstGeom>
          <a:noFill/>
        </p:spPr>
        <p:txBody>
          <a:bodyPr wrap="none" rtlCol="0">
            <a:spAutoFit/>
          </a:bodyPr>
          <a:lstStyle/>
          <a:p>
            <a:pPr marL="342900" indent="-342900">
              <a:buFont typeface="Arial" pitchFamily="34" charset="0"/>
              <a:buChar char="•"/>
            </a:pPr>
            <a:r>
              <a:rPr lang="tr-TR" sz="2400" dirty="0">
                <a:solidFill>
                  <a:schemeClr val="tx2">
                    <a:lumMod val="60000"/>
                    <a:lumOff val="40000"/>
                  </a:schemeClr>
                </a:solidFill>
              </a:rPr>
              <a:t>HONEYWELL ENRAF</a:t>
            </a:r>
          </a:p>
          <a:p>
            <a:pPr marL="342900" indent="-342900">
              <a:buFont typeface="Arial" pitchFamily="34" charset="0"/>
              <a:buChar char="•"/>
            </a:pPr>
            <a:r>
              <a:rPr lang="tr-TR" sz="2400" dirty="0">
                <a:solidFill>
                  <a:schemeClr val="tx2">
                    <a:lumMod val="60000"/>
                    <a:lumOff val="40000"/>
                  </a:schemeClr>
                </a:solidFill>
              </a:rPr>
              <a:t>MAGNETROL AMETEK </a:t>
            </a:r>
          </a:p>
          <a:p>
            <a:pPr marL="342900" indent="-342900">
              <a:buFont typeface="Arial" pitchFamily="34" charset="0"/>
              <a:buChar char="•"/>
            </a:pPr>
            <a:r>
              <a:rPr lang="tr-TR" sz="2400" dirty="0">
                <a:solidFill>
                  <a:schemeClr val="tx2">
                    <a:lumMod val="60000"/>
                    <a:lumOff val="40000"/>
                  </a:schemeClr>
                </a:solidFill>
              </a:rPr>
              <a:t>SERVOMEX</a:t>
            </a:r>
          </a:p>
          <a:p>
            <a:pPr marL="342900" indent="-342900">
              <a:buFont typeface="Arial" pitchFamily="34" charset="0"/>
              <a:buChar char="•"/>
            </a:pPr>
            <a:r>
              <a:rPr lang="tr-TR" sz="2400" dirty="0">
                <a:solidFill>
                  <a:schemeClr val="tx2">
                    <a:lumMod val="60000"/>
                    <a:lumOff val="40000"/>
                  </a:schemeClr>
                </a:solidFill>
              </a:rPr>
              <a:t>THERMO FISHER – RMSI</a:t>
            </a:r>
          </a:p>
          <a:p>
            <a:pPr marL="342900" indent="-342900">
              <a:buFont typeface="Arial" pitchFamily="34" charset="0"/>
              <a:buChar char="•"/>
            </a:pPr>
            <a:r>
              <a:rPr lang="tr-TR" sz="2400" dirty="0">
                <a:solidFill>
                  <a:schemeClr val="tx2">
                    <a:lumMod val="60000"/>
                    <a:lumOff val="40000"/>
                  </a:schemeClr>
                </a:solidFill>
              </a:rPr>
              <a:t>PROTEA LTD.</a:t>
            </a:r>
          </a:p>
          <a:p>
            <a:pPr marL="342900" indent="-342900">
              <a:buFont typeface="Arial" pitchFamily="34" charset="0"/>
              <a:buChar char="•"/>
            </a:pPr>
            <a:r>
              <a:rPr lang="tr-TR" sz="2400" dirty="0">
                <a:solidFill>
                  <a:schemeClr val="tx2">
                    <a:lumMod val="60000"/>
                    <a:lumOff val="40000"/>
                  </a:schemeClr>
                </a:solidFill>
              </a:rPr>
              <a:t>DALEMANS</a:t>
            </a:r>
          </a:p>
          <a:p>
            <a:pPr marL="342900" indent="-342900">
              <a:buFont typeface="Arial" pitchFamily="34" charset="0"/>
              <a:buChar char="•"/>
            </a:pPr>
            <a:r>
              <a:rPr lang="tr-TR" sz="2400" dirty="0">
                <a:solidFill>
                  <a:schemeClr val="tx2">
                    <a:lumMod val="60000"/>
                    <a:lumOff val="40000"/>
                  </a:schemeClr>
                </a:solidFill>
              </a:rPr>
              <a:t>INT. SENSOR TECHNOLOGY</a:t>
            </a:r>
          </a:p>
        </p:txBody>
      </p:sp>
      <p:sp>
        <p:nvSpPr>
          <p:cNvPr id="29" name="TextBox 28"/>
          <p:cNvSpPr txBox="1"/>
          <p:nvPr/>
        </p:nvSpPr>
        <p:spPr>
          <a:xfrm>
            <a:off x="4499992" y="1371540"/>
            <a:ext cx="4451796" cy="2677656"/>
          </a:xfrm>
          <a:prstGeom prst="rect">
            <a:avLst/>
          </a:prstGeom>
          <a:noFill/>
        </p:spPr>
        <p:txBody>
          <a:bodyPr wrap="none" rtlCol="0">
            <a:spAutoFit/>
          </a:bodyPr>
          <a:lstStyle/>
          <a:p>
            <a:pPr marL="342900" indent="-342900">
              <a:buFont typeface="Arial" pitchFamily="34" charset="0"/>
              <a:buChar char="•"/>
            </a:pPr>
            <a:r>
              <a:rPr lang="tr-TR" sz="2400" dirty="0">
                <a:solidFill>
                  <a:schemeClr val="tx2">
                    <a:lumMod val="60000"/>
                    <a:lumOff val="40000"/>
                  </a:schemeClr>
                </a:solidFill>
              </a:rPr>
              <a:t>CHROMATEC</a:t>
            </a:r>
          </a:p>
          <a:p>
            <a:pPr marL="342900" indent="-342900">
              <a:buFont typeface="Arial" pitchFamily="34" charset="0"/>
              <a:buChar char="•"/>
            </a:pPr>
            <a:r>
              <a:rPr lang="tr-TR" sz="2400" dirty="0">
                <a:solidFill>
                  <a:schemeClr val="tx2">
                    <a:lumMod val="60000"/>
                    <a:lumOff val="40000"/>
                  </a:schemeClr>
                </a:solidFill>
              </a:rPr>
              <a:t>RIBER</a:t>
            </a:r>
          </a:p>
          <a:p>
            <a:pPr marL="342900" indent="-342900">
              <a:buFont typeface="Arial" pitchFamily="34" charset="0"/>
              <a:buChar char="•"/>
            </a:pPr>
            <a:r>
              <a:rPr lang="tr-TR" sz="2400" dirty="0">
                <a:solidFill>
                  <a:schemeClr val="tx2">
                    <a:lumMod val="60000"/>
                    <a:lumOff val="40000"/>
                  </a:schemeClr>
                </a:solidFill>
              </a:rPr>
              <a:t>CALGAZ</a:t>
            </a:r>
          </a:p>
          <a:p>
            <a:pPr marL="342900" indent="-342900">
              <a:buFont typeface="Arial" pitchFamily="34" charset="0"/>
              <a:buChar char="•"/>
            </a:pPr>
            <a:r>
              <a:rPr lang="tr-TR" sz="2400" dirty="0">
                <a:solidFill>
                  <a:schemeClr val="tx2">
                    <a:lumMod val="60000"/>
                    <a:lumOff val="40000"/>
                  </a:schemeClr>
                </a:solidFill>
              </a:rPr>
              <a:t>PHYMETRIX</a:t>
            </a:r>
          </a:p>
          <a:p>
            <a:pPr marL="342900" indent="-342900">
              <a:buFont typeface="Arial" pitchFamily="34" charset="0"/>
              <a:buChar char="•"/>
            </a:pPr>
            <a:r>
              <a:rPr lang="tr-TR" sz="2400" dirty="0">
                <a:solidFill>
                  <a:schemeClr val="tx2">
                    <a:lumMod val="60000"/>
                    <a:lumOff val="40000"/>
                  </a:schemeClr>
                </a:solidFill>
              </a:rPr>
              <a:t>CMC INSTRUMENTS</a:t>
            </a:r>
          </a:p>
          <a:p>
            <a:pPr marL="342900" indent="-342900">
              <a:buFont typeface="Arial" pitchFamily="34" charset="0"/>
              <a:buChar char="•"/>
            </a:pPr>
            <a:r>
              <a:rPr lang="tr-TR" sz="2400" dirty="0">
                <a:solidFill>
                  <a:schemeClr val="tx2">
                    <a:lumMod val="60000"/>
                    <a:lumOff val="40000"/>
                  </a:schemeClr>
                </a:solidFill>
              </a:rPr>
              <a:t>HHV LTD.</a:t>
            </a:r>
            <a:endParaRPr lang="en-US" sz="2400" dirty="0">
              <a:solidFill>
                <a:schemeClr val="tx2">
                  <a:lumMod val="60000"/>
                  <a:lumOff val="40000"/>
                </a:schemeClr>
              </a:solidFill>
            </a:endParaRPr>
          </a:p>
          <a:p>
            <a:pPr marL="342900" indent="-342900">
              <a:buFont typeface="Arial" pitchFamily="34" charset="0"/>
              <a:buChar char="•"/>
            </a:pPr>
            <a:r>
              <a:rPr lang="de-DE" sz="2400" dirty="0">
                <a:solidFill>
                  <a:schemeClr val="tx2">
                    <a:lumMod val="60000"/>
                    <a:lumOff val="40000"/>
                  </a:schemeClr>
                </a:solidFill>
              </a:rPr>
              <a:t>V&amp;F Analyse - und Messtechnik</a:t>
            </a:r>
            <a:endParaRPr lang="tr-TR" sz="2400" dirty="0">
              <a:solidFill>
                <a:schemeClr val="tx2">
                  <a:lumMod val="60000"/>
                  <a:lumOff val="40000"/>
                </a:schemeClr>
              </a:solidFill>
            </a:endParaRPr>
          </a:p>
        </p:txBody>
      </p:sp>
      <p:sp>
        <p:nvSpPr>
          <p:cNvPr id="30" name="Rektangel 9"/>
          <p:cNvSpPr/>
          <p:nvPr/>
        </p:nvSpPr>
        <p:spPr>
          <a:xfrm>
            <a:off x="231774" y="534071"/>
            <a:ext cx="8660706" cy="446657"/>
          </a:xfrm>
          <a:prstGeom prst="rect">
            <a:avLst/>
          </a:prstGeom>
          <a:gradFill rotWithShape="1">
            <a:gsLst>
              <a:gs pos="0">
                <a:srgbClr val="E6E6E6">
                  <a:tint val="100000"/>
                  <a:shade val="100000"/>
                  <a:satMod val="130000"/>
                  <a:alpha val="85000"/>
                </a:srgbClr>
              </a:gs>
              <a:gs pos="100000">
                <a:srgbClr val="E6E6E6">
                  <a:tint val="50000"/>
                  <a:shade val="100000"/>
                  <a:satMod val="350000"/>
                  <a:alpha val="71000"/>
                </a:srgbClr>
              </a:gs>
            </a:gsLst>
            <a:lin ang="16200000" scaled="0"/>
          </a:gradFill>
          <a:ln w="9525" cap="flat" cmpd="sng" algn="ctr">
            <a:solidFill>
              <a:srgbClr val="E6E6E6">
                <a:shade val="95000"/>
                <a:satMod val="105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solidFill>
                  <a:schemeClr val="bg1">
                    <a:lumMod val="75000"/>
                  </a:schemeClr>
                </a:solidFill>
                <a:effectLst>
                  <a:outerShdw blurRad="38100" dist="38100" dir="2700000" algn="tl">
                    <a:schemeClr val="tx1">
                      <a:alpha val="43000"/>
                    </a:schemeClr>
                  </a:outerShdw>
                  <a:reflection blurRad="6350" stA="55000" endA="300" endPos="45500" dir="5400000" sy="-100000" algn="bl" rotWithShape="0"/>
                </a:effectLst>
                <a:uLnTx/>
                <a:uFillTx/>
                <a:latin typeface="Trebuchet MS" pitchFamily="34" charset="0"/>
              </a:rPr>
              <a:t>Proses &amp; Analitik Cihazları</a:t>
            </a:r>
            <a:endParaRPr kumimoji="0" lang="da-DK" sz="3200" b="0" i="0" u="none" strike="noStrike" kern="0" cap="none" spc="0" normalizeH="0" baseline="0" noProof="0" dirty="0">
              <a:solidFill>
                <a:schemeClr val="bg1">
                  <a:lumMod val="75000"/>
                </a:schemeClr>
              </a:solidFill>
              <a:effectLst>
                <a:outerShdw blurRad="38100" dist="38100" dir="2700000" algn="tl">
                  <a:schemeClr val="tx1">
                    <a:alpha val="43000"/>
                  </a:schemeClr>
                </a:outerShdw>
                <a:reflection blurRad="6350" stA="55000" endA="300" endPos="45500" dir="5400000" sy="-100000" algn="bl" rotWithShape="0"/>
              </a:effectLst>
              <a:uLnTx/>
              <a:uFillTx/>
              <a:latin typeface="Trebuchet MS" pitchFamily="34" charset="0"/>
            </a:endParaRPr>
          </a:p>
        </p:txBody>
      </p:sp>
      <p:pic>
        <p:nvPicPr>
          <p:cNvPr id="10" name="Picture 9"/>
          <p:cNvPicPr>
            <a:picLocks noChangeAspect="1"/>
          </p:cNvPicPr>
          <p:nvPr/>
        </p:nvPicPr>
        <p:blipFill>
          <a:blip r:embed="rId2"/>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3143066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a:solidFill>
                  <a:schemeClr val="bg1"/>
                </a:solidFill>
              </a:rPr>
              <a:t>m</a:t>
            </a:r>
            <a:r>
              <a:rPr lang="tr-TR" sz="3600" dirty="0" smtClean="0">
                <a:solidFill>
                  <a:schemeClr val="bg1"/>
                </a:solidFill>
              </a:rPr>
              <a:t>edikal bölüm</a:t>
            </a:r>
            <a:endParaRPr lang="tr-TR" sz="3600" dirty="0">
              <a:solidFill>
                <a:schemeClr val="bg1"/>
              </a:solidFill>
            </a:endParaRPr>
          </a:p>
        </p:txBody>
      </p:sp>
      <p:pic>
        <p:nvPicPr>
          <p:cNvPr id="2050" name="Picture 2" descr="http://www.midwestmedinc.com/Steth_p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8799"/>
            <a:ext cx="4740301" cy="3160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64088" y="260417"/>
            <a:ext cx="3384376" cy="3970318"/>
          </a:xfrm>
          <a:prstGeom prst="rect">
            <a:avLst/>
          </a:prstGeom>
        </p:spPr>
        <p:txBody>
          <a:bodyPr wrap="square">
            <a:spAutoFit/>
          </a:bodyPr>
          <a:lstStyle/>
          <a:p>
            <a:r>
              <a:rPr lang="tr-TR" dirty="0"/>
              <a:t>Gerek </a:t>
            </a:r>
            <a:r>
              <a:rPr lang="tr-TR" dirty="0" smtClean="0"/>
              <a:t>Medikal </a:t>
            </a:r>
            <a:r>
              <a:rPr lang="tr-TR" dirty="0"/>
              <a:t>sarf ve gerekse Medikal cihaz konularında çalışan uzman gruplarımız vardır. </a:t>
            </a:r>
            <a:endParaRPr lang="tr-TR" dirty="0" smtClean="0"/>
          </a:p>
          <a:p>
            <a:endParaRPr lang="tr-TR" dirty="0"/>
          </a:p>
          <a:p>
            <a:r>
              <a:rPr lang="tr-TR" dirty="0" smtClean="0"/>
              <a:t>Sarflar </a:t>
            </a:r>
            <a:r>
              <a:rPr lang="tr-TR" dirty="0"/>
              <a:t>konusunda </a:t>
            </a:r>
            <a:r>
              <a:rPr lang="tr-TR" dirty="0" smtClean="0"/>
              <a:t>Türkiye’nin </a:t>
            </a:r>
            <a:r>
              <a:rPr lang="tr-TR" dirty="0"/>
              <a:t>en deneyimli ve geniş kapsamlı firması olarak tüm yurt </a:t>
            </a:r>
            <a:r>
              <a:rPr lang="tr-TR" dirty="0" smtClean="0"/>
              <a:t>çapında en </a:t>
            </a:r>
            <a:r>
              <a:rPr lang="tr-TR" dirty="0"/>
              <a:t>yeni teknoloji ürünlerini daima SESA sağlamıştır</a:t>
            </a:r>
            <a:r>
              <a:rPr lang="tr-TR" dirty="0" smtClean="0"/>
              <a:t>.</a:t>
            </a:r>
          </a:p>
          <a:p>
            <a:endParaRPr lang="tr-TR" dirty="0" smtClean="0"/>
          </a:p>
          <a:p>
            <a:r>
              <a:rPr lang="tr-TR" dirty="0" smtClean="0"/>
              <a:t>Cihaz grubu da </a:t>
            </a:r>
            <a:r>
              <a:rPr lang="tr-TR" dirty="0"/>
              <a:t>bir hastanenin ihtiyacı olan tüm </a:t>
            </a:r>
            <a:r>
              <a:rPr lang="tr-TR" dirty="0" smtClean="0"/>
              <a:t>ekipmanları temin </a:t>
            </a:r>
            <a:r>
              <a:rPr lang="tr-TR" dirty="0"/>
              <a:t>edebilen deneyimli </a:t>
            </a:r>
            <a:r>
              <a:rPr lang="tr-TR" dirty="0" smtClean="0"/>
              <a:t>mühendislerden oluşmaktadır.</a:t>
            </a:r>
          </a:p>
        </p:txBody>
      </p:sp>
      <p:pic>
        <p:nvPicPr>
          <p:cNvPr id="10" name="Picture 9"/>
          <p:cNvPicPr>
            <a:picLocks noChangeAspect="1"/>
          </p:cNvPicPr>
          <p:nvPr/>
        </p:nvPicPr>
        <p:blipFill>
          <a:blip r:embed="rId3"/>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99586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 name="Rectangle 1"/>
          <p:cNvSpPr/>
          <p:nvPr/>
        </p:nvSpPr>
        <p:spPr>
          <a:xfrm>
            <a:off x="5292080" y="188640"/>
            <a:ext cx="3600400" cy="5632311"/>
          </a:xfrm>
          <a:prstGeom prst="rect">
            <a:avLst/>
          </a:prstGeom>
        </p:spPr>
        <p:txBody>
          <a:bodyPr wrap="square">
            <a:spAutoFit/>
          </a:bodyPr>
          <a:lstStyle/>
          <a:p>
            <a:pPr algn="just"/>
            <a:r>
              <a:rPr lang="tr-TR" dirty="0" smtClean="0"/>
              <a:t>Endüstriyel bölüm, dünyaca bilinen markaların Türkiye temsilcisi olarak tüm endüstri alanlarında hizmet vermektedir. </a:t>
            </a:r>
          </a:p>
          <a:p>
            <a:pPr algn="just"/>
            <a:endParaRPr lang="tr-TR" dirty="0" smtClean="0"/>
          </a:p>
          <a:p>
            <a:pPr algn="just"/>
            <a:r>
              <a:rPr lang="tr-TR" dirty="0" smtClean="0"/>
              <a:t>Tüm üretim tesislerinde, hatlardaki gaz ve sıvıların fiziksel ve kimyasal analizini yapan cihaz ve sistemler, ayrıca rafineri ve petrokimya tank çiftlikleri, depolama tesisleri ve terminallerde, tüm tanklardaki seviye, sıcaklık ve yoğunluk ölçümüyle envanter kontrolü yapan sistemler uzmanlık alanımızdır.</a:t>
            </a:r>
          </a:p>
          <a:p>
            <a:pPr algn="just"/>
            <a:endParaRPr lang="tr-TR" dirty="0"/>
          </a:p>
          <a:p>
            <a:pPr algn="just"/>
            <a:r>
              <a:rPr lang="tr-TR" dirty="0"/>
              <a:t>Uzman teknik  </a:t>
            </a:r>
            <a:r>
              <a:rPr lang="tr-TR" dirty="0" smtClean="0"/>
              <a:t>personelimiz, </a:t>
            </a:r>
            <a:r>
              <a:rPr lang="tr-TR" dirty="0"/>
              <a:t>satışı yapılan cihaz ve sistemlerin kuruluş ve devreye alma işlemleri ve teknik bakımlarını yürütmektedir. </a:t>
            </a:r>
          </a:p>
          <a:p>
            <a:pPr algn="just"/>
            <a:endParaRPr lang="tr-TR" dirty="0" smtClean="0"/>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a:solidFill>
                  <a:schemeClr val="bg1"/>
                </a:solidFill>
              </a:rPr>
              <a:t>e</a:t>
            </a:r>
            <a:r>
              <a:rPr lang="tr-TR" sz="3600" dirty="0" smtClean="0">
                <a:solidFill>
                  <a:schemeClr val="bg1"/>
                </a:solidFill>
              </a:rPr>
              <a:t>ndüstriyel bölüm</a:t>
            </a:r>
            <a:endParaRPr lang="tr-TR" sz="3600" dirty="0">
              <a:solidFill>
                <a:schemeClr val="bg1"/>
              </a:solidFill>
            </a:endParaRPr>
          </a:p>
        </p:txBody>
      </p:sp>
      <p:pic>
        <p:nvPicPr>
          <p:cNvPr id="1026" name="Picture 2" descr="http://www.adlinktech.com/ampro-extreme-rugged/img/Industr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4542993"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4077072"/>
            <a:ext cx="4176464" cy="923330"/>
          </a:xfrm>
          <a:prstGeom prst="rect">
            <a:avLst/>
          </a:prstGeom>
        </p:spPr>
        <p:txBody>
          <a:bodyPr wrap="square">
            <a:spAutoFit/>
          </a:bodyPr>
          <a:lstStyle/>
          <a:p>
            <a:r>
              <a:rPr lang="tr-TR" dirty="0"/>
              <a:t>Bu konularda </a:t>
            </a:r>
            <a:r>
              <a:rPr lang="tr-TR" dirty="0" smtClean="0"/>
              <a:t>Türkiye, </a:t>
            </a:r>
            <a:r>
              <a:rPr lang="tr-TR" dirty="0"/>
              <a:t>Orta Asya Cumhuriyetleri ve komşu ülkelerde çalışmalar yapılmaktadır.</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10" name="Picture 9"/>
          <p:cNvPicPr>
            <a:picLocks noChangeAspect="1"/>
          </p:cNvPicPr>
          <p:nvPr/>
        </p:nvPicPr>
        <p:blipFill>
          <a:blip r:embed="rId4"/>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3391670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ray.ozkan\AppData\Local\Microsoft\Windows\Temporary Internet Files\Content.IE5\0V6QX6OV\MP900402515[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halkSketch trans="10000"/>
                    </a14:imgEffect>
                  </a14:imgLayer>
                </a14:imgProps>
              </a:ext>
              <a:ext uri="{28A0092B-C50C-407E-A947-70E740481C1C}">
                <a14:useLocalDpi xmlns:a14="http://schemas.microsoft.com/office/drawing/2010/main" val="0"/>
              </a:ext>
            </a:extLst>
          </a:blip>
          <a:srcRect/>
          <a:stretch>
            <a:fillRect/>
          </a:stretch>
        </p:blipFill>
        <p:spPr bwMode="auto">
          <a:xfrm>
            <a:off x="0" y="-91368"/>
            <a:ext cx="45742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TextBox 6"/>
          <p:cNvSpPr txBox="1"/>
          <p:nvPr/>
        </p:nvSpPr>
        <p:spPr>
          <a:xfrm>
            <a:off x="5364088" y="2598003"/>
            <a:ext cx="3526160" cy="830997"/>
          </a:xfrm>
          <a:prstGeom prst="rect">
            <a:avLst/>
          </a:prstGeom>
          <a:noFill/>
        </p:spPr>
        <p:txBody>
          <a:bodyPr wrap="square" rtlCol="0">
            <a:spAutoFit/>
          </a:bodyPr>
          <a:lstStyle/>
          <a:p>
            <a:r>
              <a:rPr lang="tr-TR" sz="4800" b="1" dirty="0" smtClean="0"/>
              <a:t>Geçmişimiz</a:t>
            </a:r>
            <a:endParaRPr lang="tr-TR" sz="4800" b="1" dirty="0"/>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8" name="Picture 7"/>
          <p:cNvPicPr>
            <a:picLocks noChangeAspect="1"/>
          </p:cNvPicPr>
          <p:nvPr/>
        </p:nvPicPr>
        <p:blipFill>
          <a:blip r:embed="rId5"/>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863352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a:solidFill>
                  <a:schemeClr val="bg1"/>
                </a:solidFill>
              </a:rPr>
              <a:t>g</a:t>
            </a:r>
            <a:r>
              <a:rPr lang="tr-TR" sz="3600" dirty="0" smtClean="0">
                <a:solidFill>
                  <a:schemeClr val="bg1"/>
                </a:solidFill>
              </a:rPr>
              <a:t>eçmişimiz - Sesa tarafından getirilen ilkler</a:t>
            </a:r>
          </a:p>
        </p:txBody>
      </p:sp>
      <p:sp>
        <p:nvSpPr>
          <p:cNvPr id="2" name="TextBox 1"/>
          <p:cNvSpPr txBox="1"/>
          <p:nvPr/>
        </p:nvSpPr>
        <p:spPr>
          <a:xfrm>
            <a:off x="668960" y="1412776"/>
            <a:ext cx="7272808" cy="4662815"/>
          </a:xfrm>
          <a:prstGeom prst="rect">
            <a:avLst/>
          </a:prstGeom>
          <a:noFill/>
        </p:spPr>
        <p:txBody>
          <a:bodyPr wrap="square" rtlCol="0">
            <a:spAutoFit/>
          </a:bodyPr>
          <a:lstStyle/>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Monitör ve </a:t>
            </a:r>
            <a:r>
              <a:rPr lang="tr-TR" dirty="0" err="1" smtClean="0">
                <a:latin typeface="Trebuchet MS" pitchFamily="34" charset="0"/>
              </a:rPr>
              <a:t>Defibrilatör</a:t>
            </a:r>
            <a:endParaRPr lang="tr-TR"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Eko Sintigrafi, Gama Kamera</a:t>
            </a:r>
            <a:endParaRPr lang="tr-TR"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Sterilizasyon ve Ameliyathane</a:t>
            </a:r>
            <a:endParaRPr lang="tr-TR"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Fizik tedavi, Robotik Rehabilitasyon, </a:t>
            </a:r>
            <a:r>
              <a:rPr lang="tr-TR" dirty="0">
                <a:latin typeface="Trebuchet MS" pitchFamily="34" charset="0"/>
              </a:rPr>
              <a:t>H</a:t>
            </a:r>
            <a:r>
              <a:rPr lang="tr-TR" dirty="0" smtClean="0">
                <a:latin typeface="Trebuchet MS" pitchFamily="34" charset="0"/>
              </a:rPr>
              <a:t>idroterapi ve Talasoterapi</a:t>
            </a:r>
            <a:endParaRPr lang="tr-TR"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Efor Test ve </a:t>
            </a:r>
            <a:r>
              <a:rPr lang="tr-TR" dirty="0" err="1" smtClean="0">
                <a:latin typeface="Trebuchet MS" pitchFamily="34" charset="0"/>
              </a:rPr>
              <a:t>Holter</a:t>
            </a:r>
            <a:r>
              <a:rPr lang="tr-TR" dirty="0" smtClean="0">
                <a:latin typeface="Trebuchet MS" pitchFamily="34" charset="0"/>
              </a:rPr>
              <a:t> Sistemleri</a:t>
            </a:r>
            <a:endParaRPr lang="tr-TR"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Ventilatör ve Pulsoksimetre</a:t>
            </a:r>
            <a:endParaRPr lang="tr-TR"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en-US" dirty="0">
                <a:latin typeface="Trebuchet MS" pitchFamily="34" charset="0"/>
              </a:rPr>
              <a:t>RIA </a:t>
            </a:r>
            <a:r>
              <a:rPr lang="tr-TR" dirty="0" smtClean="0">
                <a:latin typeface="Trebuchet MS" pitchFamily="34" charset="0"/>
              </a:rPr>
              <a:t>kitleri ve Gama sayıcı</a:t>
            </a:r>
            <a:endParaRPr lang="en-US"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Kalp Pili ve </a:t>
            </a:r>
            <a:r>
              <a:rPr lang="tr-TR" dirty="0" err="1" smtClean="0">
                <a:latin typeface="Trebuchet MS" pitchFamily="34" charset="0"/>
              </a:rPr>
              <a:t>Defibrilatör</a:t>
            </a:r>
            <a:endParaRPr lang="en-US"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err="1" smtClean="0">
                <a:latin typeface="Trebuchet MS" pitchFamily="34" charset="0"/>
              </a:rPr>
              <a:t>Diagnostik</a:t>
            </a:r>
            <a:r>
              <a:rPr lang="tr-TR" dirty="0" smtClean="0">
                <a:latin typeface="Trebuchet MS" pitchFamily="34" charset="0"/>
              </a:rPr>
              <a:t> Anjiyografi</a:t>
            </a:r>
            <a:endParaRPr lang="tr-TR"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a:latin typeface="Trebuchet MS" pitchFamily="34" charset="0"/>
              </a:rPr>
              <a:t>Hickmann </a:t>
            </a:r>
            <a:r>
              <a:rPr lang="tr-TR" dirty="0" smtClean="0">
                <a:latin typeface="Trebuchet MS" pitchFamily="34" charset="0"/>
              </a:rPr>
              <a:t>kateter ve portlar</a:t>
            </a:r>
            <a:endParaRPr lang="en-US"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dirty="0" smtClean="0">
                <a:latin typeface="Trebuchet MS" pitchFamily="34" charset="0"/>
              </a:rPr>
              <a:t>Ambulatuar pompalar</a:t>
            </a:r>
            <a:endParaRPr lang="en-US" dirty="0">
              <a:latin typeface="Trebuchet MS" pitchFamily="34" charset="0"/>
            </a:endParaRPr>
          </a:p>
        </p:txBody>
      </p:sp>
      <p:sp>
        <p:nvSpPr>
          <p:cNvPr id="3" name="Rectangle 2"/>
          <p:cNvSpPr/>
          <p:nvPr/>
        </p:nvSpPr>
        <p:spPr>
          <a:xfrm>
            <a:off x="251520" y="273422"/>
            <a:ext cx="8611244" cy="923330"/>
          </a:xfrm>
          <a:prstGeom prst="rect">
            <a:avLst/>
          </a:prstGeom>
        </p:spPr>
        <p:txBody>
          <a:bodyPr wrap="square">
            <a:spAutoFit/>
          </a:bodyPr>
          <a:lstStyle/>
          <a:p>
            <a:pPr lvl="0"/>
            <a:r>
              <a:rPr lang="tr-TR" dirty="0">
                <a:latin typeface="Trebuchet MS" pitchFamily="34" charset="0"/>
              </a:rPr>
              <a:t>SESA kuruluşundan itibaren  sağlık </a:t>
            </a:r>
            <a:r>
              <a:rPr lang="tr-TR" dirty="0" smtClean="0">
                <a:latin typeface="Trebuchet MS" pitchFamily="34" charset="0"/>
              </a:rPr>
              <a:t>sektöründe, medikal cihazlar ve ileri teknoloji ürünü girişimsel sarf malzemeler alanında öncülük etmiştir. Bu alanda da aşağıdaki yenilikleri, Türk kullanıcısın hizmetine sunmuştur.</a:t>
            </a:r>
            <a:endParaRPr lang="tr-TR" dirty="0">
              <a:latin typeface="Trebuchet MS" pitchFamily="34"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9" name="Picture 8"/>
          <p:cNvPicPr>
            <a:picLocks noChangeAspect="1"/>
          </p:cNvPicPr>
          <p:nvPr/>
        </p:nvPicPr>
        <p:blipFill>
          <a:blip r:embed="rId3"/>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93982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a:solidFill>
                  <a:schemeClr val="bg1"/>
                </a:solidFill>
              </a:rPr>
              <a:t>g</a:t>
            </a:r>
            <a:r>
              <a:rPr lang="tr-TR" sz="3600" dirty="0" smtClean="0">
                <a:solidFill>
                  <a:schemeClr val="bg1"/>
                </a:solidFill>
              </a:rPr>
              <a:t>eçmişimiz - Sesa tarafından getirilen ilkler</a:t>
            </a:r>
          </a:p>
        </p:txBody>
      </p:sp>
      <p:sp>
        <p:nvSpPr>
          <p:cNvPr id="2" name="TextBox 1"/>
          <p:cNvSpPr txBox="1"/>
          <p:nvPr/>
        </p:nvSpPr>
        <p:spPr>
          <a:xfrm>
            <a:off x="827584" y="307677"/>
            <a:ext cx="7272808" cy="5170646"/>
          </a:xfrm>
          <a:prstGeom prst="rect">
            <a:avLst/>
          </a:prstGeom>
          <a:noFill/>
        </p:spPr>
        <p:txBody>
          <a:bodyPr wrap="square" rtlCol="0">
            <a:spAutoFit/>
          </a:bodyPr>
          <a:lstStyle/>
          <a:p>
            <a:pPr marL="342900" indent="-342900" fontAlgn="auto">
              <a:lnSpc>
                <a:spcPct val="150000"/>
              </a:lnSpc>
              <a:spcAft>
                <a:spcPts val="0"/>
              </a:spcAft>
              <a:buClr>
                <a:srgbClr val="C00000"/>
              </a:buClr>
              <a:buFont typeface="Wingdings" pitchFamily="2" charset="2"/>
              <a:buChar char="§"/>
              <a:defRPr/>
            </a:pPr>
            <a:r>
              <a:rPr lang="tr-TR" sz="2000" dirty="0">
                <a:latin typeface="Trebuchet MS" pitchFamily="34" charset="0"/>
              </a:rPr>
              <a:t>Laparoskopik Cerrahi</a:t>
            </a:r>
            <a:endParaRPr lang="en-US" sz="2000"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sz="2000" dirty="0">
                <a:latin typeface="Trebuchet MS" pitchFamily="34" charset="0"/>
              </a:rPr>
              <a:t>Aferez</a:t>
            </a:r>
            <a:endParaRPr lang="en-US" sz="2000"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en-US" sz="2000" dirty="0" smtClean="0">
                <a:latin typeface="Trebuchet MS" pitchFamily="34" charset="0"/>
              </a:rPr>
              <a:t>PTCA </a:t>
            </a:r>
            <a:r>
              <a:rPr lang="tr-TR" sz="2000" dirty="0" smtClean="0">
                <a:latin typeface="Trebuchet MS" pitchFamily="34" charset="0"/>
              </a:rPr>
              <a:t>ve </a:t>
            </a:r>
            <a:r>
              <a:rPr lang="en-US" sz="2000" dirty="0">
                <a:latin typeface="Trebuchet MS" pitchFamily="34" charset="0"/>
              </a:rPr>
              <a:t>PTA</a:t>
            </a:r>
            <a:r>
              <a:rPr lang="tr-TR" sz="2000" dirty="0">
                <a:latin typeface="Trebuchet MS" pitchFamily="34" charset="0"/>
              </a:rPr>
              <a:t> </a:t>
            </a:r>
            <a:r>
              <a:rPr lang="tr-TR" sz="2000" dirty="0" smtClean="0">
                <a:latin typeface="Trebuchet MS" pitchFamily="34" charset="0"/>
              </a:rPr>
              <a:t>Balonları</a:t>
            </a:r>
          </a:p>
          <a:p>
            <a:pPr marL="342900" indent="-342900" fontAlgn="auto">
              <a:lnSpc>
                <a:spcPct val="150000"/>
              </a:lnSpc>
              <a:spcAft>
                <a:spcPts val="0"/>
              </a:spcAft>
              <a:buClr>
                <a:srgbClr val="C00000"/>
              </a:buClr>
              <a:buFont typeface="Wingdings" pitchFamily="2" charset="2"/>
              <a:buChar char="§"/>
              <a:defRPr/>
            </a:pPr>
            <a:r>
              <a:rPr lang="tr-TR" sz="2000" dirty="0" err="1" smtClean="0">
                <a:latin typeface="Trebuchet MS" pitchFamily="34" charset="0"/>
              </a:rPr>
              <a:t>Damariçi</a:t>
            </a:r>
            <a:r>
              <a:rPr lang="tr-TR" sz="2000" dirty="0" smtClean="0">
                <a:latin typeface="Trebuchet MS" pitchFamily="34" charset="0"/>
              </a:rPr>
              <a:t> ultrason</a:t>
            </a:r>
            <a:endParaRPr lang="tr-TR" sz="2000"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tr-TR" sz="2000" dirty="0" err="1">
                <a:latin typeface="Trebuchet MS" pitchFamily="34" charset="0"/>
              </a:rPr>
              <a:t>K</a:t>
            </a:r>
            <a:r>
              <a:rPr lang="tr-TR" sz="2000" dirty="0" err="1" smtClean="0">
                <a:latin typeface="Trebuchet MS" pitchFamily="34" charset="0"/>
              </a:rPr>
              <a:t>arotis</a:t>
            </a:r>
            <a:r>
              <a:rPr lang="tr-TR" sz="2000" dirty="0" smtClean="0">
                <a:latin typeface="Trebuchet MS" pitchFamily="34" charset="0"/>
              </a:rPr>
              <a:t> </a:t>
            </a:r>
            <a:r>
              <a:rPr lang="tr-TR" sz="2000" dirty="0" err="1" smtClean="0">
                <a:latin typeface="Trebuchet MS" pitchFamily="34" charset="0"/>
              </a:rPr>
              <a:t>Stentler</a:t>
            </a:r>
            <a:r>
              <a:rPr lang="tr-TR" sz="2000" dirty="0" smtClean="0">
                <a:latin typeface="Trebuchet MS" pitchFamily="34" charset="0"/>
              </a:rPr>
              <a:t> </a:t>
            </a:r>
            <a:r>
              <a:rPr lang="tr-TR" sz="2000" dirty="0">
                <a:latin typeface="Trebuchet MS" pitchFamily="34" charset="0"/>
              </a:rPr>
              <a:t>ve Emboli cihazları</a:t>
            </a:r>
          </a:p>
          <a:p>
            <a:pPr marL="342900" indent="-342900" fontAlgn="auto">
              <a:lnSpc>
                <a:spcPct val="150000"/>
              </a:lnSpc>
              <a:spcAft>
                <a:spcPts val="0"/>
              </a:spcAft>
              <a:buClr>
                <a:srgbClr val="C00000"/>
              </a:buClr>
              <a:buFont typeface="Wingdings" pitchFamily="2" charset="2"/>
              <a:buChar char="§"/>
              <a:defRPr/>
            </a:pPr>
            <a:r>
              <a:rPr lang="tr-TR" sz="2000" dirty="0" smtClean="0">
                <a:latin typeface="Trebuchet MS" pitchFamily="34" charset="0"/>
              </a:rPr>
              <a:t>Vena </a:t>
            </a:r>
            <a:r>
              <a:rPr lang="tr-TR" sz="2000" dirty="0">
                <a:latin typeface="Trebuchet MS" pitchFamily="34" charset="0"/>
              </a:rPr>
              <a:t>Cava </a:t>
            </a:r>
            <a:r>
              <a:rPr lang="tr-TR" sz="2000" dirty="0" smtClean="0">
                <a:latin typeface="Trebuchet MS" pitchFamily="34" charset="0"/>
              </a:rPr>
              <a:t>Filtresi</a:t>
            </a:r>
            <a:endParaRPr lang="en-US" sz="2000" dirty="0">
              <a:latin typeface="Trebuchet MS" pitchFamily="34" charset="0"/>
            </a:endParaRPr>
          </a:p>
          <a:p>
            <a:pPr marL="342900" indent="-342900" fontAlgn="auto">
              <a:lnSpc>
                <a:spcPct val="150000"/>
              </a:lnSpc>
              <a:spcAft>
                <a:spcPts val="0"/>
              </a:spcAft>
              <a:buClr>
                <a:srgbClr val="C00000"/>
              </a:buClr>
              <a:buFont typeface="Wingdings" pitchFamily="2" charset="2"/>
              <a:buChar char="§"/>
              <a:defRPr/>
            </a:pPr>
            <a:r>
              <a:rPr lang="en-US" sz="2000" dirty="0" smtClean="0">
                <a:latin typeface="Trebuchet MS" pitchFamily="34" charset="0"/>
              </a:rPr>
              <a:t>Stent </a:t>
            </a:r>
            <a:r>
              <a:rPr lang="tr-TR" sz="2000" dirty="0">
                <a:latin typeface="Trebuchet MS" pitchFamily="34" charset="0"/>
              </a:rPr>
              <a:t>ve İlaç salınımlı stent</a:t>
            </a:r>
          </a:p>
          <a:p>
            <a:pPr marL="342900" indent="-342900" fontAlgn="auto">
              <a:lnSpc>
                <a:spcPct val="150000"/>
              </a:lnSpc>
              <a:spcAft>
                <a:spcPts val="0"/>
              </a:spcAft>
              <a:buClr>
                <a:srgbClr val="C00000"/>
              </a:buClr>
              <a:buFont typeface="Wingdings" pitchFamily="2" charset="2"/>
              <a:buChar char="§"/>
              <a:defRPr/>
            </a:pPr>
            <a:r>
              <a:rPr lang="tr-TR" sz="2000" dirty="0">
                <a:latin typeface="Trebuchet MS" pitchFamily="34" charset="0"/>
              </a:rPr>
              <a:t>İlaç salınımlı balon</a:t>
            </a:r>
          </a:p>
          <a:p>
            <a:pPr marL="342900" indent="-342900" fontAlgn="auto">
              <a:lnSpc>
                <a:spcPct val="150000"/>
              </a:lnSpc>
              <a:spcAft>
                <a:spcPts val="0"/>
              </a:spcAft>
              <a:buClr>
                <a:srgbClr val="C00000"/>
              </a:buClr>
              <a:buFont typeface="Wingdings" pitchFamily="2" charset="2"/>
              <a:buChar char="§"/>
              <a:defRPr/>
            </a:pPr>
            <a:r>
              <a:rPr lang="tr-TR" sz="2000" dirty="0">
                <a:latin typeface="Trebuchet MS" pitchFamily="34" charset="0"/>
              </a:rPr>
              <a:t>Otomatik kontrast madde enjektörü</a:t>
            </a:r>
          </a:p>
          <a:p>
            <a:pPr marL="342900" indent="-342900" fontAlgn="auto">
              <a:lnSpc>
                <a:spcPct val="150000"/>
              </a:lnSpc>
              <a:spcAft>
                <a:spcPts val="0"/>
              </a:spcAft>
              <a:buClr>
                <a:srgbClr val="C00000"/>
              </a:buClr>
              <a:buFont typeface="Wingdings" pitchFamily="2" charset="2"/>
              <a:buChar char="§"/>
              <a:defRPr/>
            </a:pPr>
            <a:r>
              <a:rPr lang="tr-TR" sz="2000" dirty="0">
                <a:latin typeface="Trebuchet MS" pitchFamily="34" charset="0"/>
              </a:rPr>
              <a:t>Damariçi lazer </a:t>
            </a:r>
            <a:r>
              <a:rPr lang="tr-TR" sz="2000" dirty="0" smtClean="0">
                <a:latin typeface="Trebuchet MS" pitchFamily="34" charset="0"/>
              </a:rPr>
              <a:t>uygulamalar</a:t>
            </a:r>
          </a:p>
          <a:p>
            <a:pPr marL="342900" indent="-342900" fontAlgn="auto">
              <a:lnSpc>
                <a:spcPct val="150000"/>
              </a:lnSpc>
              <a:spcAft>
                <a:spcPts val="0"/>
              </a:spcAft>
              <a:buClr>
                <a:srgbClr val="C00000"/>
              </a:buClr>
              <a:buFont typeface="Wingdings" pitchFamily="2" charset="2"/>
              <a:buChar char="§"/>
              <a:defRPr/>
            </a:pPr>
            <a:r>
              <a:rPr lang="tr-TR" sz="2000" dirty="0" smtClean="0">
                <a:latin typeface="Trebuchet MS" pitchFamily="34" charset="0"/>
              </a:rPr>
              <a:t>Akım kontrol özellikli </a:t>
            </a:r>
            <a:r>
              <a:rPr lang="tr-TR" sz="2000" dirty="0" err="1" smtClean="0">
                <a:latin typeface="Trebuchet MS" pitchFamily="34" charset="0"/>
              </a:rPr>
              <a:t>torasik</a:t>
            </a:r>
            <a:r>
              <a:rPr lang="tr-TR" sz="2000" dirty="0" smtClean="0">
                <a:latin typeface="Trebuchet MS" pitchFamily="34" charset="0"/>
              </a:rPr>
              <a:t> ve </a:t>
            </a:r>
            <a:r>
              <a:rPr lang="tr-TR" sz="2000" dirty="0" err="1" smtClean="0">
                <a:latin typeface="Trebuchet MS" pitchFamily="34" charset="0"/>
              </a:rPr>
              <a:t>perifer</a:t>
            </a:r>
            <a:r>
              <a:rPr lang="tr-TR" sz="2000" dirty="0" smtClean="0">
                <a:latin typeface="Trebuchet MS" pitchFamily="34" charset="0"/>
              </a:rPr>
              <a:t> </a:t>
            </a:r>
            <a:r>
              <a:rPr lang="tr-TR" sz="2000" dirty="0" err="1" smtClean="0">
                <a:latin typeface="Trebuchet MS" pitchFamily="34" charset="0"/>
              </a:rPr>
              <a:t>stent</a:t>
            </a:r>
            <a:endParaRPr lang="en-US" sz="2000" dirty="0">
              <a:latin typeface="Trebuchet MS"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7" name="Picture 6"/>
          <p:cNvPicPr>
            <a:picLocks noChangeAspect="1"/>
          </p:cNvPicPr>
          <p:nvPr/>
        </p:nvPicPr>
        <p:blipFill>
          <a:blip r:embed="rId3"/>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19930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26" name="Picture 2" descr="C:\Users\giray.ozkan\AppData\Local\Microsoft\Windows\Temporary Internet Files\Content.IE5\VDYW9WT2\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31" y="1196752"/>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12532" y="1924090"/>
            <a:ext cx="4237104" cy="1569660"/>
          </a:xfrm>
          <a:prstGeom prst="rect">
            <a:avLst/>
          </a:prstGeom>
          <a:noFill/>
        </p:spPr>
        <p:txBody>
          <a:bodyPr wrap="square" rtlCol="0">
            <a:spAutoFit/>
          </a:bodyPr>
          <a:lstStyle/>
          <a:p>
            <a:r>
              <a:rPr lang="tr-TR" sz="4800" b="1" dirty="0" smtClean="0"/>
              <a:t>Medikal </a:t>
            </a:r>
          </a:p>
          <a:p>
            <a:r>
              <a:rPr lang="tr-TR" sz="4800" b="1" dirty="0" smtClean="0"/>
              <a:t>İmalatlarımız</a:t>
            </a:r>
            <a:endParaRPr lang="tr-TR" sz="4800" b="1" dirty="0"/>
          </a:p>
        </p:txBody>
      </p:sp>
      <p:pic>
        <p:nvPicPr>
          <p:cNvPr id="10" name="Picture 9" descr="simeks_logo_trans.gif"/>
          <p:cNvPicPr>
            <a:picLocks noChangeAspect="1"/>
          </p:cNvPicPr>
          <p:nvPr/>
        </p:nvPicPr>
        <p:blipFill>
          <a:blip r:embed="rId3" cstate="print"/>
          <a:stretch>
            <a:fillRect/>
          </a:stretch>
        </p:blipFill>
        <p:spPr>
          <a:xfrm>
            <a:off x="4067943" y="4535183"/>
            <a:ext cx="3790181" cy="1048347"/>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8" name="Picture 7"/>
          <p:cNvPicPr>
            <a:picLocks noChangeAspect="1"/>
          </p:cNvPicPr>
          <p:nvPr/>
        </p:nvPicPr>
        <p:blipFill>
          <a:blip r:embed="rId5"/>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432097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 name="Picture 9" descr="simeks_logo_trans.gif"/>
          <p:cNvPicPr>
            <a:picLocks noChangeAspect="1"/>
          </p:cNvPicPr>
          <p:nvPr/>
        </p:nvPicPr>
        <p:blipFill>
          <a:blip r:embed="rId2" cstate="print"/>
          <a:stretch>
            <a:fillRect/>
          </a:stretch>
        </p:blipFill>
        <p:spPr>
          <a:xfrm>
            <a:off x="7858124" y="5785567"/>
            <a:ext cx="1220663" cy="337630"/>
          </a:xfrm>
          <a:prstGeom prst="rect">
            <a:avLst/>
          </a:prstGeom>
        </p:spPr>
      </p:pic>
      <p:sp>
        <p:nvSpPr>
          <p:cNvPr id="2" name="Rectangle 1"/>
          <p:cNvSpPr/>
          <p:nvPr/>
        </p:nvSpPr>
        <p:spPr>
          <a:xfrm>
            <a:off x="323528" y="2204864"/>
            <a:ext cx="8640960" cy="2400657"/>
          </a:xfrm>
          <a:prstGeom prst="rect">
            <a:avLst/>
          </a:prstGeom>
        </p:spPr>
        <p:txBody>
          <a:bodyPr wrap="square">
            <a:spAutoFit/>
          </a:bodyPr>
          <a:lstStyle/>
          <a:p>
            <a:pPr algn="just">
              <a:lnSpc>
                <a:spcPct val="150000"/>
              </a:lnSpc>
            </a:pPr>
            <a:r>
              <a:rPr lang="tr-TR" sz="2000" b="1" dirty="0" smtClean="0">
                <a:latin typeface="Trebuchet MS" pitchFamily="34" charset="0"/>
              </a:rPr>
              <a:t>SIMEKS  Tıbbi Ürünler, Istanbul Tuzla Serbest Bölgede bulunan bir kardeş kuruluştur. İlk yıllarda ithalat ve yurtdışı projeler amacıyla faaliyet gösteren SIMEKS, Orta Asya Cumhuriyetlerinde temsilcilik yapmış ve bölgede bir çok uluslararası proje gerçekleştirmiştir.</a:t>
            </a:r>
            <a:endParaRPr lang="tr-TR" sz="2000" dirty="0">
              <a:latin typeface="Trebuchet MS" pitchFamily="34" charset="0"/>
            </a:endParaRPr>
          </a:p>
          <a:p>
            <a:pPr algn="ctr">
              <a:lnSpc>
                <a:spcPct val="150000"/>
              </a:lnSpc>
            </a:pPr>
            <a:r>
              <a:rPr lang="tr-TR" sz="2000" dirty="0">
                <a:latin typeface="Trebuchet MS" pitchFamily="34" charset="0"/>
              </a:rPr>
              <a:t> </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7" name="Picture 6"/>
          <p:cNvPicPr>
            <a:picLocks noChangeAspect="1"/>
          </p:cNvPicPr>
          <p:nvPr/>
        </p:nvPicPr>
        <p:blipFill>
          <a:blip r:embed="rId4"/>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83600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5" name="Rectangle 3"/>
          <p:cNvSpPr>
            <a:spLocks noGrp="1" noChangeArrowheads="1"/>
          </p:cNvSpPr>
          <p:nvPr>
            <p:ph idx="1"/>
          </p:nvPr>
        </p:nvSpPr>
        <p:spPr>
          <a:xfrm>
            <a:off x="5396134" y="3068960"/>
            <a:ext cx="2911871" cy="928688"/>
          </a:xfrm>
        </p:spPr>
        <p:txBody>
          <a:bodyPr>
            <a:normAutofit/>
          </a:bodyPr>
          <a:lstStyle/>
          <a:p>
            <a:pPr algn="ctr">
              <a:buClr>
                <a:srgbClr val="FF0000"/>
              </a:buClr>
              <a:buNone/>
              <a:defRPr/>
            </a:pPr>
            <a:r>
              <a:rPr lang="tr-TR" sz="5100" dirty="0" smtClean="0">
                <a:solidFill>
                  <a:srgbClr val="FF0000"/>
                </a:solidFill>
                <a:latin typeface="Arial Black" pitchFamily="34" charset="0"/>
              </a:rPr>
              <a:t>SA</a:t>
            </a:r>
            <a:r>
              <a:rPr lang="tr-TR" sz="5100" dirty="0" smtClean="0">
                <a:solidFill>
                  <a:schemeClr val="bg1">
                    <a:lumMod val="50000"/>
                  </a:schemeClr>
                </a:solidFill>
                <a:latin typeface="Arial Black" pitchFamily="34" charset="0"/>
              </a:rPr>
              <a:t>TIŞ</a:t>
            </a:r>
            <a:endParaRPr lang="tr-TR" dirty="0" smtClean="0">
              <a:solidFill>
                <a:schemeClr val="bg1">
                  <a:lumMod val="50000"/>
                </a:schemeClr>
              </a:solidFill>
            </a:endParaRPr>
          </a:p>
          <a:p>
            <a:pPr algn="ctr" eaLnBrk="1" fontAlgn="auto" hangingPunct="1">
              <a:spcAft>
                <a:spcPts val="0"/>
              </a:spcAft>
              <a:buClr>
                <a:srgbClr val="FF0000"/>
              </a:buClr>
              <a:buFont typeface="Wingdings" pitchFamily="2" charset="2"/>
              <a:buNone/>
              <a:defRPr/>
            </a:pPr>
            <a:endParaRPr lang="tr-TR" dirty="0" smtClean="0"/>
          </a:p>
        </p:txBody>
      </p:sp>
      <p:sp>
        <p:nvSpPr>
          <p:cNvPr id="6" name="Rectangle 3"/>
          <p:cNvSpPr txBox="1">
            <a:spLocks noChangeArrowheads="1"/>
          </p:cNvSpPr>
          <p:nvPr/>
        </p:nvSpPr>
        <p:spPr bwMode="auto">
          <a:xfrm>
            <a:off x="1723050" y="680433"/>
            <a:ext cx="5729270" cy="1000132"/>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fontAlgn="auto">
              <a:spcBef>
                <a:spcPct val="20000"/>
              </a:spcBef>
              <a:spcAft>
                <a:spcPts val="0"/>
              </a:spcAft>
              <a:buClr>
                <a:srgbClr val="FF0000"/>
              </a:buClr>
              <a:buSzPct val="70000"/>
              <a:buFont typeface="Wingdings" pitchFamily="2" charset="2"/>
              <a:buNone/>
              <a:defRPr/>
            </a:pPr>
            <a:r>
              <a:rPr lang="tr-TR" sz="7200" b="1" cap="all" dirty="0">
                <a:ln w="0"/>
                <a:solidFill>
                  <a:schemeClr val="tx2">
                    <a:lumMod val="60000"/>
                    <a:lumOff val="40000"/>
                  </a:schemeClr>
                </a:solidFill>
                <a:effectLst>
                  <a:reflection blurRad="12700" stA="50000" endPos="50000" dist="5000" dir="5400000" sy="-100000" rotWithShape="0"/>
                </a:effectLst>
                <a:latin typeface="Arial Black" pitchFamily="34" charset="0"/>
                <a:cs typeface="+mn-cs"/>
              </a:rPr>
              <a:t>SESA</a:t>
            </a:r>
          </a:p>
        </p:txBody>
      </p:sp>
      <p:sp>
        <p:nvSpPr>
          <p:cNvPr id="25" name="Højrepil 6"/>
          <p:cNvSpPr/>
          <p:nvPr/>
        </p:nvSpPr>
        <p:spPr bwMode="auto">
          <a:xfrm rot="8088013">
            <a:off x="2255262" y="2199000"/>
            <a:ext cx="934992"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7" name="Højrepil 6"/>
          <p:cNvSpPr/>
          <p:nvPr/>
        </p:nvSpPr>
        <p:spPr bwMode="auto">
          <a:xfrm rot="2696194">
            <a:off x="5928614" y="2207516"/>
            <a:ext cx="934992"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8100000" algn="tr"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 name="Rectangle 1"/>
          <p:cNvSpPr/>
          <p:nvPr/>
        </p:nvSpPr>
        <p:spPr>
          <a:xfrm>
            <a:off x="690189" y="3083508"/>
            <a:ext cx="2863348" cy="877163"/>
          </a:xfrm>
          <a:prstGeom prst="rect">
            <a:avLst/>
          </a:prstGeom>
        </p:spPr>
        <p:txBody>
          <a:bodyPr wrap="none">
            <a:spAutoFit/>
          </a:bodyPr>
          <a:lstStyle/>
          <a:p>
            <a:r>
              <a:rPr lang="tr-TR" sz="5100" dirty="0" smtClean="0">
                <a:solidFill>
                  <a:srgbClr val="FF0000"/>
                </a:solidFill>
                <a:latin typeface="Arial Black" pitchFamily="34" charset="0"/>
              </a:rPr>
              <a:t>SE</a:t>
            </a:r>
            <a:r>
              <a:rPr lang="tr-TR" sz="5100" dirty="0" smtClean="0">
                <a:solidFill>
                  <a:schemeClr val="bg1">
                    <a:lumMod val="50000"/>
                  </a:schemeClr>
                </a:solidFill>
                <a:latin typeface="Arial Black" pitchFamily="34" charset="0"/>
              </a:rPr>
              <a:t>RVİS</a:t>
            </a:r>
            <a:endParaRPr lang="tr-TR" sz="5100" dirty="0"/>
          </a:p>
        </p:txBody>
      </p:sp>
      <p:sp>
        <p:nvSpPr>
          <p:cNvPr id="10" name="Rectangle 9"/>
          <p:cNvSpPr/>
          <p:nvPr/>
        </p:nvSpPr>
        <p:spPr>
          <a:xfrm>
            <a:off x="1332484" y="4274276"/>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200" dirty="0" smtClean="0">
                <a:solidFill>
                  <a:prstClr val="white"/>
                </a:solidFill>
              </a:rPr>
              <a:t>Medikal</a:t>
            </a:r>
            <a:endParaRPr lang="en-US" sz="3200" dirty="0">
              <a:solidFill>
                <a:prstClr val="white"/>
              </a:solidFill>
            </a:endParaRPr>
          </a:p>
        </p:txBody>
      </p:sp>
      <p:sp>
        <p:nvSpPr>
          <p:cNvPr id="11" name="Rectangle 10"/>
          <p:cNvSpPr/>
          <p:nvPr/>
        </p:nvSpPr>
        <p:spPr>
          <a:xfrm>
            <a:off x="6048074" y="4287184"/>
            <a:ext cx="1828800" cy="1828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dirty="0" smtClean="0">
                <a:solidFill>
                  <a:prstClr val="white"/>
                </a:solidFill>
              </a:rPr>
              <a:t>Analitik</a:t>
            </a:r>
            <a:endParaRPr lang="en-US" sz="3200" dirty="0">
              <a:solidFill>
                <a:prstClr val="white"/>
              </a:solidFill>
            </a:endParaRPr>
          </a:p>
        </p:txBody>
      </p:sp>
      <p:sp>
        <p:nvSpPr>
          <p:cNvPr id="13" name="Rectangle 12"/>
          <p:cNvSpPr/>
          <p:nvPr/>
        </p:nvSpPr>
        <p:spPr>
          <a:xfrm>
            <a:off x="3673285" y="4274987"/>
            <a:ext cx="182880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3200" dirty="0" smtClean="0">
                <a:solidFill>
                  <a:prstClr val="white"/>
                </a:solidFill>
              </a:rPr>
              <a:t>Proses</a:t>
            </a:r>
            <a:endParaRPr lang="en-US" sz="3200" dirty="0">
              <a:solidFill>
                <a:prstClr val="white"/>
              </a:solidFill>
            </a:endParaRPr>
          </a:p>
        </p:txBody>
      </p:sp>
      <p:pic>
        <p:nvPicPr>
          <p:cNvPr id="8" name="Picture 7"/>
          <p:cNvPicPr>
            <a:picLocks noChangeAspect="1"/>
          </p:cNvPicPr>
          <p:nvPr/>
        </p:nvPicPr>
        <p:blipFill>
          <a:blip r:embed="rId2"/>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371690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 name="Picture 9" descr="simeks_logo_trans.gif"/>
          <p:cNvPicPr>
            <a:picLocks noChangeAspect="1"/>
          </p:cNvPicPr>
          <p:nvPr/>
        </p:nvPicPr>
        <p:blipFill>
          <a:blip r:embed="rId2" cstate="print"/>
          <a:stretch>
            <a:fillRect/>
          </a:stretch>
        </p:blipFill>
        <p:spPr>
          <a:xfrm>
            <a:off x="7858124" y="5785567"/>
            <a:ext cx="1220663" cy="337630"/>
          </a:xfrm>
          <a:prstGeom prst="rect">
            <a:avLst/>
          </a:prstGeom>
        </p:spPr>
      </p:pic>
      <p:sp>
        <p:nvSpPr>
          <p:cNvPr id="2" name="Rectangle 1"/>
          <p:cNvSpPr/>
          <p:nvPr/>
        </p:nvSpPr>
        <p:spPr>
          <a:xfrm>
            <a:off x="179512" y="322071"/>
            <a:ext cx="8640960" cy="5632311"/>
          </a:xfrm>
          <a:prstGeom prst="rect">
            <a:avLst/>
          </a:prstGeom>
        </p:spPr>
        <p:txBody>
          <a:bodyPr wrap="square">
            <a:spAutoFit/>
          </a:bodyPr>
          <a:lstStyle/>
          <a:p>
            <a:r>
              <a:rPr lang="en-US" sz="2400" dirty="0" smtClean="0"/>
              <a:t>2007 </a:t>
            </a:r>
            <a:r>
              <a:rPr lang="tr-TR" sz="2400" dirty="0" smtClean="0"/>
              <a:t> sonlarında, SİMEKS bir üretim firmasına dönüştürülmüştür. Bu amaçla alınan 11.000 metrekare kapalı alanda medikal sarf malzemesi üretimi amacıyla kurulan fabrikamız:</a:t>
            </a:r>
            <a:br>
              <a:rPr lang="tr-TR" sz="2400" dirty="0" smtClean="0"/>
            </a:br>
            <a:endParaRPr lang="tr-TR" sz="2400" dirty="0" smtClean="0"/>
          </a:p>
          <a:p>
            <a:pPr marL="342900" indent="-342900">
              <a:buFont typeface="Arial" panose="020B0604020202020204" pitchFamily="34" charset="0"/>
              <a:buChar char="•"/>
            </a:pPr>
            <a:r>
              <a:rPr lang="tr-TR" sz="2400" dirty="0" smtClean="0"/>
              <a:t>1.500 metrekare temiz oda</a:t>
            </a:r>
          </a:p>
          <a:p>
            <a:pPr marL="342900" indent="-342900">
              <a:buFont typeface="Arial" panose="020B0604020202020204" pitchFamily="34" charset="0"/>
              <a:buChar char="•"/>
            </a:pPr>
            <a:r>
              <a:rPr lang="tr-TR" sz="2400" dirty="0"/>
              <a:t>3</a:t>
            </a:r>
            <a:r>
              <a:rPr lang="tr-TR" sz="2400" dirty="0" smtClean="0"/>
              <a:t> adet geniş kapasiteli Etilen Oksit </a:t>
            </a:r>
            <a:r>
              <a:rPr lang="tr-TR" sz="2400" dirty="0" err="1" smtClean="0"/>
              <a:t>Sterilizatörü</a:t>
            </a:r>
            <a:endParaRPr lang="tr-TR" sz="2400" dirty="0" smtClean="0"/>
          </a:p>
          <a:p>
            <a:pPr marL="342900" indent="-342900">
              <a:buFont typeface="Arial" panose="020B0604020202020204" pitchFamily="34" charset="0"/>
              <a:buChar char="•"/>
            </a:pPr>
            <a:r>
              <a:rPr lang="tr-TR" sz="2400" dirty="0" err="1"/>
              <a:t>S</a:t>
            </a:r>
            <a:r>
              <a:rPr lang="tr-TR" sz="2400" dirty="0" err="1" smtClean="0"/>
              <a:t>tent</a:t>
            </a:r>
            <a:r>
              <a:rPr lang="tr-TR" sz="2400" dirty="0" smtClean="0"/>
              <a:t> </a:t>
            </a:r>
            <a:r>
              <a:rPr lang="tr-TR" sz="2400" dirty="0" err="1" smtClean="0"/>
              <a:t>krimpleme</a:t>
            </a:r>
            <a:r>
              <a:rPr lang="tr-TR" sz="2400" dirty="0" smtClean="0"/>
              <a:t> cihazları</a:t>
            </a:r>
          </a:p>
          <a:p>
            <a:pPr marL="342900" indent="-342900">
              <a:buFont typeface="Arial" panose="020B0604020202020204" pitchFamily="34" charset="0"/>
              <a:buChar char="•"/>
            </a:pPr>
            <a:r>
              <a:rPr lang="tr-TR" sz="2400" dirty="0"/>
              <a:t>7</a:t>
            </a:r>
            <a:r>
              <a:rPr lang="tr-TR" sz="2400" dirty="0" smtClean="0"/>
              <a:t> adet balon üretim cihazı</a:t>
            </a:r>
          </a:p>
          <a:p>
            <a:pPr marL="342900" indent="-342900">
              <a:buFont typeface="Arial" panose="020B0604020202020204" pitchFamily="34" charset="0"/>
              <a:buChar char="•"/>
            </a:pPr>
            <a:r>
              <a:rPr lang="tr-TR" sz="2400" dirty="0" err="1"/>
              <a:t>H</a:t>
            </a:r>
            <a:r>
              <a:rPr lang="tr-TR" sz="2400" dirty="0" err="1" smtClean="0"/>
              <a:t>idrofilik</a:t>
            </a:r>
            <a:r>
              <a:rPr lang="tr-TR" sz="2400" dirty="0" smtClean="0"/>
              <a:t> kaplama sistemleri </a:t>
            </a:r>
          </a:p>
          <a:p>
            <a:r>
              <a:rPr lang="tr-TR" sz="2400" dirty="0" smtClean="0"/>
              <a:t/>
            </a:r>
            <a:br>
              <a:rPr lang="tr-TR" sz="2400" dirty="0" smtClean="0"/>
            </a:br>
            <a:r>
              <a:rPr lang="tr-TR" sz="2400" dirty="0" smtClean="0"/>
              <a:t>ile çalışan, kendi özel kalite kontrol </a:t>
            </a:r>
            <a:r>
              <a:rPr lang="tr-TR" sz="2400" dirty="0" err="1" smtClean="0"/>
              <a:t>laboratuarı</a:t>
            </a:r>
            <a:r>
              <a:rPr lang="tr-TR" sz="2400" dirty="0" smtClean="0"/>
              <a:t> bulunan modern bir üretim merkezidir.</a:t>
            </a:r>
          </a:p>
          <a:p>
            <a:endParaRPr lang="tr-TR" sz="2400" dirty="0" smtClean="0"/>
          </a:p>
          <a:p>
            <a:r>
              <a:rPr lang="tr-TR" sz="2400" dirty="0" smtClean="0"/>
              <a:t>Ayrıca yeni ürünler geliştirmek amacıyla kendi AR-GE çalışmalarını yürütmektedir</a:t>
            </a:r>
            <a:endParaRPr lang="tr-TR" sz="24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7" name="Picture 6"/>
          <p:cNvPicPr>
            <a:picLocks noChangeAspect="1"/>
          </p:cNvPicPr>
          <p:nvPr/>
        </p:nvPicPr>
        <p:blipFill>
          <a:blip r:embed="rId4"/>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2798418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 name="Picture 9" descr="simeks_logo_trans.gif"/>
          <p:cNvPicPr>
            <a:picLocks noChangeAspect="1"/>
          </p:cNvPicPr>
          <p:nvPr/>
        </p:nvPicPr>
        <p:blipFill>
          <a:blip r:embed="rId2" cstate="print"/>
          <a:stretch>
            <a:fillRect/>
          </a:stretch>
        </p:blipFill>
        <p:spPr>
          <a:xfrm>
            <a:off x="7858124" y="5785567"/>
            <a:ext cx="1220663" cy="337630"/>
          </a:xfrm>
          <a:prstGeom prst="rect">
            <a:avLst/>
          </a:prstGeom>
        </p:spPr>
      </p:pic>
      <p:sp>
        <p:nvSpPr>
          <p:cNvPr id="2" name="Rectangle 1"/>
          <p:cNvSpPr/>
          <p:nvPr/>
        </p:nvSpPr>
        <p:spPr>
          <a:xfrm>
            <a:off x="251520" y="461032"/>
            <a:ext cx="8640960" cy="5262979"/>
          </a:xfrm>
          <a:prstGeom prst="rect">
            <a:avLst/>
          </a:prstGeom>
        </p:spPr>
        <p:txBody>
          <a:bodyPr wrap="square">
            <a:spAutoFit/>
          </a:bodyPr>
          <a:lstStyle/>
          <a:p>
            <a:r>
              <a:rPr lang="tr-TR" sz="2400" dirty="0" smtClean="0"/>
              <a:t>2010 yılı başında , yüksek kalite standartları uygulayarak imalata başlayan </a:t>
            </a:r>
            <a:r>
              <a:rPr lang="tr-TR" sz="2400" dirty="0" err="1" smtClean="0"/>
              <a:t>Simeks</a:t>
            </a:r>
            <a:r>
              <a:rPr lang="tr-TR" sz="2400" dirty="0" smtClean="0"/>
              <a:t>, </a:t>
            </a:r>
            <a:r>
              <a:rPr lang="en-US" sz="2400" dirty="0" smtClean="0"/>
              <a:t>ISO </a:t>
            </a:r>
            <a:r>
              <a:rPr lang="en-US" sz="2400" dirty="0"/>
              <a:t>9001 </a:t>
            </a:r>
            <a:r>
              <a:rPr lang="tr-TR" sz="2400" dirty="0" smtClean="0"/>
              <a:t>ve </a:t>
            </a:r>
            <a:r>
              <a:rPr lang="en-US" sz="2400" dirty="0" smtClean="0"/>
              <a:t>ISO </a:t>
            </a:r>
            <a:r>
              <a:rPr lang="en-US" sz="2400" dirty="0"/>
              <a:t>13485 </a:t>
            </a:r>
            <a:r>
              <a:rPr lang="tr-TR" sz="2400" dirty="0" smtClean="0"/>
              <a:t> kalite yönetim belgelerine sahiptir. </a:t>
            </a:r>
          </a:p>
          <a:p>
            <a:endParaRPr lang="tr-TR" sz="2400" dirty="0"/>
          </a:p>
          <a:p>
            <a:r>
              <a:rPr lang="tr-TR" sz="2400" dirty="0" smtClean="0"/>
              <a:t>İlk olarak PTCA Balon ve  Hemodializ AV kan seti üretimi ile başlanmıştır.</a:t>
            </a:r>
          </a:p>
          <a:p>
            <a:endParaRPr lang="tr-TR" sz="2400" dirty="0"/>
          </a:p>
          <a:p>
            <a:r>
              <a:rPr lang="tr-TR" sz="2400" dirty="0"/>
              <a:t>Tesis</a:t>
            </a:r>
            <a:r>
              <a:rPr lang="en-US" sz="2400" dirty="0" err="1"/>
              <a:t>imizde</a:t>
            </a:r>
            <a:r>
              <a:rPr lang="en-US" sz="2400" dirty="0"/>
              <a:t> </a:t>
            </a:r>
            <a:r>
              <a:rPr lang="en-US" sz="2400" dirty="0" err="1"/>
              <a:t>girişimsel</a:t>
            </a:r>
            <a:r>
              <a:rPr lang="tr-TR" sz="2400" dirty="0"/>
              <a:t> kardiyolojik </a:t>
            </a:r>
            <a:r>
              <a:rPr lang="en-US" sz="2400" dirty="0"/>
              <a:t>ve </a:t>
            </a:r>
            <a:r>
              <a:rPr lang="en-US" sz="2400" dirty="0" err="1"/>
              <a:t>radyoloji</a:t>
            </a:r>
            <a:r>
              <a:rPr lang="en-US" sz="2400" dirty="0"/>
              <a:t> </a:t>
            </a:r>
            <a:r>
              <a:rPr lang="en-US" sz="2400" dirty="0" err="1"/>
              <a:t>alanlarında</a:t>
            </a:r>
            <a:r>
              <a:rPr lang="en-US" sz="2400" dirty="0"/>
              <a:t> </a:t>
            </a:r>
            <a:r>
              <a:rPr lang="en-US" sz="2400" dirty="0" err="1"/>
              <a:t>kullanılan</a:t>
            </a:r>
            <a:r>
              <a:rPr lang="en-US" sz="2400" dirty="0"/>
              <a:t> </a:t>
            </a:r>
            <a:r>
              <a:rPr lang="tr-TR" sz="2400" dirty="0"/>
              <a:t>PTCA ve PTA Balon</a:t>
            </a:r>
            <a:r>
              <a:rPr lang="en-US" sz="2400" dirty="0"/>
              <a:t> </a:t>
            </a:r>
            <a:r>
              <a:rPr lang="en-US" sz="2400" dirty="0" err="1" smtClean="0"/>
              <a:t>kateter</a:t>
            </a:r>
            <a:r>
              <a:rPr lang="tr-TR" sz="2400" dirty="0"/>
              <a:t>i</a:t>
            </a:r>
            <a:r>
              <a:rPr lang="tr-TR" sz="2400" dirty="0" smtClean="0"/>
              <a:t>, </a:t>
            </a:r>
            <a:r>
              <a:rPr lang="tr-TR" sz="2400" dirty="0" err="1" smtClean="0"/>
              <a:t>Valvuloplasti</a:t>
            </a:r>
            <a:r>
              <a:rPr lang="tr-TR" sz="2400" dirty="0" smtClean="0"/>
              <a:t> balon </a:t>
            </a:r>
            <a:r>
              <a:rPr lang="tr-TR" sz="2400" dirty="0" err="1" smtClean="0"/>
              <a:t>kateteri</a:t>
            </a:r>
            <a:r>
              <a:rPr lang="tr-TR" sz="2400" dirty="0" smtClean="0"/>
              <a:t> </a:t>
            </a:r>
            <a:r>
              <a:rPr lang="en-US" sz="2400" dirty="0" smtClean="0"/>
              <a:t> </a:t>
            </a:r>
            <a:r>
              <a:rPr lang="en-US" sz="2400" dirty="0" err="1"/>
              <a:t>ve</a:t>
            </a:r>
            <a:r>
              <a:rPr lang="tr-TR" sz="2400" dirty="0"/>
              <a:t> </a:t>
            </a:r>
            <a:r>
              <a:rPr lang="tr-TR" sz="2400" dirty="0" smtClean="0"/>
              <a:t>yapısal kalp sistemleri</a:t>
            </a:r>
            <a:r>
              <a:rPr lang="en-US" sz="2400" dirty="0" smtClean="0"/>
              <a:t> </a:t>
            </a:r>
            <a:r>
              <a:rPr lang="en-US" sz="2400" dirty="0" err="1"/>
              <a:t>üretilmektedir</a:t>
            </a:r>
            <a:r>
              <a:rPr lang="en-US" sz="2400" dirty="0"/>
              <a:t>.</a:t>
            </a:r>
          </a:p>
          <a:p>
            <a:endParaRPr lang="tr-TR" sz="2400" dirty="0"/>
          </a:p>
          <a:p>
            <a:r>
              <a:rPr lang="tr-TR" sz="2400" dirty="0" err="1" smtClean="0"/>
              <a:t>Simeks</a:t>
            </a:r>
            <a:r>
              <a:rPr lang="tr-TR" sz="2400" dirty="0" smtClean="0"/>
              <a:t> tarafından üretilen CE belgeli ürünler, tüm hastanelerde başarıyla ve beğeniyle kullanılmaktadır, bir çok yabancı ülkelere de ihraç edilmektedir.</a:t>
            </a:r>
            <a:endParaRPr lang="tr-TR" sz="2400" dirty="0">
              <a:solidFill>
                <a:srgbClr val="FF0000"/>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7" name="Picture 6"/>
          <p:cNvPicPr>
            <a:picLocks noChangeAspect="1"/>
          </p:cNvPicPr>
          <p:nvPr/>
        </p:nvPicPr>
        <p:blipFill>
          <a:blip r:embed="rId4"/>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989258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 name="Picture 9" descr="simeks_logo_trans.gif"/>
          <p:cNvPicPr>
            <a:picLocks noChangeAspect="1"/>
          </p:cNvPicPr>
          <p:nvPr/>
        </p:nvPicPr>
        <p:blipFill>
          <a:blip r:embed="rId3" cstate="print"/>
          <a:stretch>
            <a:fillRect/>
          </a:stretch>
        </p:blipFill>
        <p:spPr>
          <a:xfrm>
            <a:off x="7858124" y="5785567"/>
            <a:ext cx="1220663" cy="337630"/>
          </a:xfrm>
          <a:prstGeom prst="rect">
            <a:avLst/>
          </a:prstGeom>
        </p:spPr>
      </p:pic>
      <p:sp>
        <p:nvSpPr>
          <p:cNvPr id="13"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schemeClr val="bg1"/>
                </a:solidFill>
              </a:rPr>
              <a:t>PTCA balon kateterleri</a:t>
            </a:r>
            <a:endParaRPr lang="tr-TR" sz="3600" dirty="0">
              <a:solidFill>
                <a:schemeClr val="bg1"/>
              </a:solidFill>
            </a:endParaRPr>
          </a:p>
        </p:txBody>
      </p:sp>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18" y="1186261"/>
            <a:ext cx="3467100" cy="94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695140" y="1398149"/>
            <a:ext cx="2827249" cy="523220"/>
          </a:xfrm>
          <a:prstGeom prst="rect">
            <a:avLst/>
          </a:prstGeom>
        </p:spPr>
        <p:txBody>
          <a:bodyPr wrap="none">
            <a:spAutoFit/>
          </a:bodyPr>
          <a:lstStyle/>
          <a:p>
            <a:r>
              <a:rPr lang="tr-TR" sz="1400" b="1" dirty="0"/>
              <a:t>PTCA BALON DİLATASYON KATETERİ</a:t>
            </a:r>
          </a:p>
          <a:p>
            <a:r>
              <a:rPr lang="tr-TR" sz="1400" i="1" dirty="0"/>
              <a:t>Hidrofilik Kaplamalı</a:t>
            </a:r>
          </a:p>
        </p:txBody>
      </p:sp>
      <p:pic>
        <p:nvPicPr>
          <p:cNvPr id="21" name="Resim 9"/>
          <p:cNvPicPr/>
          <p:nvPr/>
        </p:nvPicPr>
        <p:blipFill>
          <a:blip r:embed="rId5" cstate="print">
            <a:extLst>
              <a:ext uri="{28A0092B-C50C-407E-A947-70E740481C1C}">
                <a14:useLocalDpi xmlns:a14="http://schemas.microsoft.com/office/drawing/2010/main" val="0"/>
              </a:ext>
            </a:extLst>
          </a:blip>
          <a:stretch>
            <a:fillRect/>
          </a:stretch>
        </p:blipFill>
        <p:spPr bwMode="auto">
          <a:xfrm>
            <a:off x="495712" y="2852936"/>
            <a:ext cx="3456384" cy="761452"/>
          </a:xfrm>
          <a:prstGeom prst="rect">
            <a:avLst/>
          </a:prstGeom>
          <a:noFill/>
          <a:ln>
            <a:noFill/>
          </a:ln>
        </p:spPr>
      </p:pic>
      <p:sp>
        <p:nvSpPr>
          <p:cNvPr id="22" name="Rectangle 21"/>
          <p:cNvSpPr/>
          <p:nvPr/>
        </p:nvSpPr>
        <p:spPr>
          <a:xfrm>
            <a:off x="4728669" y="3079773"/>
            <a:ext cx="4096955" cy="307777"/>
          </a:xfrm>
          <a:prstGeom prst="rect">
            <a:avLst/>
          </a:prstGeom>
        </p:spPr>
        <p:txBody>
          <a:bodyPr wrap="none">
            <a:spAutoFit/>
          </a:bodyPr>
          <a:lstStyle/>
          <a:p>
            <a:r>
              <a:rPr lang="tr-TR" sz="1400" b="1" dirty="0" smtClean="0"/>
              <a:t>NON-KOMPLİAN PTCA </a:t>
            </a:r>
            <a:r>
              <a:rPr lang="tr-TR" sz="1400" b="1" dirty="0"/>
              <a:t>BALON DİLATASYON </a:t>
            </a:r>
            <a:r>
              <a:rPr lang="tr-TR" sz="1400" b="1" dirty="0" smtClean="0"/>
              <a:t>KATETERİ</a:t>
            </a:r>
            <a:endParaRPr lang="tr-TR" sz="1400" b="1" dirty="0"/>
          </a:p>
        </p:txBody>
      </p:sp>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37" y="4437112"/>
            <a:ext cx="3052029" cy="62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4773944" y="4597582"/>
            <a:ext cx="3167983" cy="307777"/>
          </a:xfrm>
          <a:prstGeom prst="rect">
            <a:avLst/>
          </a:prstGeom>
        </p:spPr>
        <p:txBody>
          <a:bodyPr wrap="none">
            <a:spAutoFit/>
          </a:bodyPr>
          <a:lstStyle/>
          <a:p>
            <a:r>
              <a:rPr lang="tr-TR" sz="1400" b="1" dirty="0" smtClean="0"/>
              <a:t>CTO PTCA </a:t>
            </a:r>
            <a:r>
              <a:rPr lang="tr-TR" sz="1400" b="1" dirty="0"/>
              <a:t>BALON DİLATASYON </a:t>
            </a:r>
            <a:r>
              <a:rPr lang="tr-TR" sz="1400" b="1" dirty="0" smtClean="0"/>
              <a:t>KATETERİ</a:t>
            </a:r>
            <a:endParaRPr lang="tr-TR" sz="1400" b="1" dirty="0"/>
          </a:p>
        </p:txBody>
      </p:sp>
      <p:pic>
        <p:nvPicPr>
          <p:cNvPr id="19"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20" name="Picture 19"/>
          <p:cNvPicPr>
            <a:picLocks noChangeAspect="1"/>
          </p:cNvPicPr>
          <p:nvPr/>
        </p:nvPicPr>
        <p:blipFill>
          <a:blip r:embed="rId8"/>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3558007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 name="Picture 9" descr="simeks_logo_trans.gif"/>
          <p:cNvPicPr>
            <a:picLocks noChangeAspect="1"/>
          </p:cNvPicPr>
          <p:nvPr/>
        </p:nvPicPr>
        <p:blipFill>
          <a:blip r:embed="rId3" cstate="print"/>
          <a:stretch>
            <a:fillRect/>
          </a:stretch>
        </p:blipFill>
        <p:spPr>
          <a:xfrm>
            <a:off x="7858124" y="5785567"/>
            <a:ext cx="1220663" cy="337630"/>
          </a:xfrm>
          <a:prstGeom prst="rect">
            <a:avLst/>
          </a:prstGeom>
        </p:spPr>
      </p:pic>
      <p:sp>
        <p:nvSpPr>
          <p:cNvPr id="13"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schemeClr val="bg1"/>
                </a:solidFill>
              </a:rPr>
              <a:t>PTA balon kateterler</a:t>
            </a:r>
            <a:endParaRPr lang="tr-TR" sz="3600" dirty="0">
              <a:solidFill>
                <a:schemeClr val="bg1"/>
              </a:solidFill>
            </a:endParaRP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480809"/>
            <a:ext cx="2057287" cy="85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0186" y="2443860"/>
            <a:ext cx="3140014" cy="39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624873" y="2473151"/>
            <a:ext cx="3355727" cy="307777"/>
          </a:xfrm>
          <a:prstGeom prst="rect">
            <a:avLst/>
          </a:prstGeom>
        </p:spPr>
        <p:txBody>
          <a:bodyPr wrap="none">
            <a:spAutoFit/>
          </a:bodyPr>
          <a:lstStyle/>
          <a:p>
            <a:r>
              <a:rPr lang="tr-TR" sz="1400" b="1" dirty="0"/>
              <a:t>014” RX PTA BALON DİLATASYON KATETERİ</a:t>
            </a:r>
          </a:p>
        </p:txBody>
      </p:sp>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6346" y="3520209"/>
            <a:ext cx="3140014" cy="39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8025" y="4764107"/>
            <a:ext cx="3140014" cy="39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624872" y="4806180"/>
            <a:ext cx="3524876" cy="307777"/>
          </a:xfrm>
          <a:prstGeom prst="rect">
            <a:avLst/>
          </a:prstGeom>
        </p:spPr>
        <p:txBody>
          <a:bodyPr wrap="none">
            <a:spAutoFit/>
          </a:bodyPr>
          <a:lstStyle/>
          <a:p>
            <a:r>
              <a:rPr lang="tr-TR" sz="1400" b="1" dirty="0"/>
              <a:t>035” OTW PTA BALON DİLATASYON KATETERİ</a:t>
            </a:r>
            <a:endParaRPr lang="tr-TR" sz="1400" dirty="0"/>
          </a:p>
        </p:txBody>
      </p:sp>
      <p:sp>
        <p:nvSpPr>
          <p:cNvPr id="20" name="Rectangle 19"/>
          <p:cNvSpPr/>
          <p:nvPr/>
        </p:nvSpPr>
        <p:spPr>
          <a:xfrm>
            <a:off x="4624873" y="3553271"/>
            <a:ext cx="3524876" cy="307777"/>
          </a:xfrm>
          <a:prstGeom prst="rect">
            <a:avLst/>
          </a:prstGeom>
        </p:spPr>
        <p:txBody>
          <a:bodyPr wrap="none">
            <a:spAutoFit/>
          </a:bodyPr>
          <a:lstStyle/>
          <a:p>
            <a:r>
              <a:rPr lang="tr-TR" sz="1400" b="1" dirty="0"/>
              <a:t>018” OTW PTA BALON DİLATASYON KATETERİ</a:t>
            </a:r>
            <a:endParaRPr lang="tr-TR" sz="1400" dirty="0"/>
          </a:p>
        </p:txBody>
      </p:sp>
      <p:pic>
        <p:nvPicPr>
          <p:cNvPr id="14" name="Resi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22" name="Picture 21"/>
          <p:cNvPicPr>
            <a:picLocks noChangeAspect="1"/>
          </p:cNvPicPr>
          <p:nvPr/>
        </p:nvPicPr>
        <p:blipFill>
          <a:blip r:embed="rId9"/>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3270254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 name="Picture 9" descr="simeks_logo_trans.gif"/>
          <p:cNvPicPr>
            <a:picLocks noChangeAspect="1"/>
          </p:cNvPicPr>
          <p:nvPr/>
        </p:nvPicPr>
        <p:blipFill>
          <a:blip r:embed="rId3" cstate="print"/>
          <a:stretch>
            <a:fillRect/>
          </a:stretch>
        </p:blipFill>
        <p:spPr>
          <a:xfrm>
            <a:off x="7858124" y="5785567"/>
            <a:ext cx="1220663" cy="337630"/>
          </a:xfrm>
          <a:prstGeom prst="rect">
            <a:avLst/>
          </a:prstGeom>
        </p:spPr>
      </p:pic>
      <p:sp>
        <p:nvSpPr>
          <p:cNvPr id="13"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a:solidFill>
                  <a:prstClr val="white"/>
                </a:solidFill>
              </a:rPr>
              <a:t>Geliştirme sürecindeki ürünler</a:t>
            </a:r>
          </a:p>
        </p:txBody>
      </p:sp>
      <p:sp>
        <p:nvSpPr>
          <p:cNvPr id="2" name="Metin kutusu 1"/>
          <p:cNvSpPr txBox="1"/>
          <p:nvPr/>
        </p:nvSpPr>
        <p:spPr>
          <a:xfrm>
            <a:off x="1187624" y="937624"/>
            <a:ext cx="6670500" cy="4524315"/>
          </a:xfrm>
          <a:prstGeom prst="rect">
            <a:avLst/>
          </a:prstGeom>
          <a:noFill/>
        </p:spPr>
        <p:txBody>
          <a:bodyPr wrap="square" rtlCol="0">
            <a:spAutoFit/>
          </a:bodyPr>
          <a:lstStyle/>
          <a:p>
            <a:pPr marL="285750" indent="-285750">
              <a:buFont typeface="Arial" panose="020B0604020202020204" pitchFamily="34" charset="0"/>
              <a:buChar char="•"/>
            </a:pPr>
            <a:r>
              <a:rPr lang="tr-TR" sz="3200" b="1" dirty="0" err="1" smtClean="0">
                <a:solidFill>
                  <a:prstClr val="black"/>
                </a:solidFill>
              </a:rPr>
              <a:t>Valvuloplast</a:t>
            </a:r>
            <a:r>
              <a:rPr lang="en-US" sz="3200" b="1" dirty="0" err="1" smtClean="0">
                <a:solidFill>
                  <a:prstClr val="black"/>
                </a:solidFill>
              </a:rPr>
              <a:t>i</a:t>
            </a:r>
            <a:r>
              <a:rPr lang="tr-TR" sz="3200" b="1" dirty="0" smtClean="0">
                <a:solidFill>
                  <a:prstClr val="black"/>
                </a:solidFill>
              </a:rPr>
              <a:t> Balon</a:t>
            </a:r>
            <a:r>
              <a:rPr lang="en-US" sz="3200" b="1" dirty="0" smtClean="0">
                <a:solidFill>
                  <a:prstClr val="black"/>
                </a:solidFill>
              </a:rPr>
              <a:t> </a:t>
            </a:r>
            <a:r>
              <a:rPr lang="en-US" sz="3200" b="1" dirty="0" err="1" smtClean="0">
                <a:solidFill>
                  <a:prstClr val="black"/>
                </a:solidFill>
              </a:rPr>
              <a:t>Kateterleri</a:t>
            </a:r>
            <a:endParaRPr lang="tr-TR" sz="3200" b="1" dirty="0">
              <a:solidFill>
                <a:prstClr val="black"/>
              </a:solidFill>
            </a:endParaRPr>
          </a:p>
          <a:p>
            <a:pPr marL="742950" lvl="1" indent="-285750">
              <a:buFont typeface="Arial" panose="020B0604020202020204" pitchFamily="34" charset="0"/>
              <a:buChar char="•"/>
            </a:pPr>
            <a:r>
              <a:rPr lang="tr-TR" sz="3200" dirty="0" err="1" smtClean="0">
                <a:solidFill>
                  <a:prstClr val="black"/>
                </a:solidFill>
              </a:rPr>
              <a:t>Aorti</a:t>
            </a:r>
            <a:r>
              <a:rPr lang="en-US" sz="3200" dirty="0" smtClean="0">
                <a:solidFill>
                  <a:prstClr val="black"/>
                </a:solidFill>
              </a:rPr>
              <a:t>k</a:t>
            </a:r>
            <a:endParaRPr lang="tr-TR" sz="3200" dirty="0" smtClean="0">
              <a:solidFill>
                <a:prstClr val="black"/>
              </a:solidFill>
            </a:endParaRPr>
          </a:p>
          <a:p>
            <a:pPr marL="742950" lvl="1" indent="-285750">
              <a:buFont typeface="Arial" panose="020B0604020202020204" pitchFamily="34" charset="0"/>
              <a:buChar char="•"/>
            </a:pPr>
            <a:r>
              <a:rPr lang="tr-TR" sz="3200" dirty="0" err="1" smtClean="0">
                <a:solidFill>
                  <a:prstClr val="black"/>
                </a:solidFill>
              </a:rPr>
              <a:t>Pulmon</a:t>
            </a:r>
            <a:r>
              <a:rPr lang="en-US" sz="3200" dirty="0" smtClean="0">
                <a:solidFill>
                  <a:prstClr val="black"/>
                </a:solidFill>
              </a:rPr>
              <a:t>e</a:t>
            </a:r>
            <a:r>
              <a:rPr lang="tr-TR" sz="3200" dirty="0" smtClean="0">
                <a:solidFill>
                  <a:prstClr val="black"/>
                </a:solidFill>
              </a:rPr>
              <a:t>r</a:t>
            </a:r>
          </a:p>
          <a:p>
            <a:pPr marL="285750" indent="-285750">
              <a:buFont typeface="Arial" panose="020B0604020202020204" pitchFamily="34" charset="0"/>
              <a:buChar char="•"/>
            </a:pPr>
            <a:r>
              <a:rPr lang="en-US" sz="3200" b="1" dirty="0" err="1" smtClean="0">
                <a:solidFill>
                  <a:prstClr val="black"/>
                </a:solidFill>
              </a:rPr>
              <a:t>Yeni</a:t>
            </a:r>
            <a:r>
              <a:rPr lang="tr-TR" sz="3200" b="1" dirty="0" smtClean="0">
                <a:solidFill>
                  <a:prstClr val="black"/>
                </a:solidFill>
              </a:rPr>
              <a:t> PTA Balon</a:t>
            </a:r>
            <a:r>
              <a:rPr lang="en-US" sz="3200" b="1" dirty="0" smtClean="0">
                <a:solidFill>
                  <a:prstClr val="black"/>
                </a:solidFill>
              </a:rPr>
              <a:t> </a:t>
            </a:r>
            <a:r>
              <a:rPr lang="en-US" sz="3200" b="1" dirty="0" err="1" smtClean="0">
                <a:solidFill>
                  <a:prstClr val="black"/>
                </a:solidFill>
              </a:rPr>
              <a:t>Kateterleri</a:t>
            </a:r>
            <a:endParaRPr lang="tr-TR" sz="3200" b="1" dirty="0" smtClean="0">
              <a:solidFill>
                <a:prstClr val="black"/>
              </a:solidFill>
            </a:endParaRPr>
          </a:p>
          <a:p>
            <a:pPr marL="742950" lvl="1" indent="-285750">
              <a:buFont typeface="Arial" panose="020B0604020202020204" pitchFamily="34" charset="0"/>
              <a:buChar char="•"/>
            </a:pPr>
            <a:r>
              <a:rPr lang="en-US" sz="3200" dirty="0" err="1" smtClean="0">
                <a:solidFill>
                  <a:prstClr val="black"/>
                </a:solidFill>
              </a:rPr>
              <a:t>Geniş</a:t>
            </a:r>
            <a:r>
              <a:rPr lang="tr-TR" sz="3200" dirty="0" smtClean="0">
                <a:solidFill>
                  <a:prstClr val="black"/>
                </a:solidFill>
              </a:rPr>
              <a:t> </a:t>
            </a:r>
            <a:r>
              <a:rPr lang="en-US" sz="3200" dirty="0" err="1" smtClean="0">
                <a:solidFill>
                  <a:prstClr val="black"/>
                </a:solidFill>
              </a:rPr>
              <a:t>Çaplı</a:t>
            </a:r>
            <a:r>
              <a:rPr lang="tr-TR" sz="3200" dirty="0" smtClean="0">
                <a:solidFill>
                  <a:prstClr val="black"/>
                </a:solidFill>
              </a:rPr>
              <a:t> PTA Balon</a:t>
            </a:r>
            <a:r>
              <a:rPr lang="en-US" sz="3200" dirty="0" smtClean="0">
                <a:solidFill>
                  <a:prstClr val="black"/>
                </a:solidFill>
              </a:rPr>
              <a:t>lar</a:t>
            </a:r>
            <a:endParaRPr lang="tr-TR" sz="3200" dirty="0" smtClean="0">
              <a:solidFill>
                <a:prstClr val="black"/>
              </a:solidFill>
            </a:endParaRPr>
          </a:p>
          <a:p>
            <a:pPr marL="742950" lvl="1" indent="-285750">
              <a:buFont typeface="Arial" panose="020B0604020202020204" pitchFamily="34" charset="0"/>
              <a:buChar char="•"/>
            </a:pPr>
            <a:r>
              <a:rPr lang="en-US" sz="3200" dirty="0" smtClean="0">
                <a:solidFill>
                  <a:prstClr val="black"/>
                </a:solidFill>
              </a:rPr>
              <a:t>YB</a:t>
            </a:r>
            <a:r>
              <a:rPr lang="tr-TR" sz="3200" dirty="0" smtClean="0">
                <a:solidFill>
                  <a:prstClr val="black"/>
                </a:solidFill>
              </a:rPr>
              <a:t> PTA Bal</a:t>
            </a:r>
            <a:r>
              <a:rPr lang="en-US" sz="3200" dirty="0" err="1" smtClean="0">
                <a:solidFill>
                  <a:prstClr val="black"/>
                </a:solidFill>
              </a:rPr>
              <a:t>onlar</a:t>
            </a:r>
            <a:endParaRPr lang="tr-TR" sz="3200" dirty="0" smtClean="0">
              <a:solidFill>
                <a:prstClr val="black"/>
              </a:solidFill>
            </a:endParaRPr>
          </a:p>
          <a:p>
            <a:pPr marL="285750" indent="-285750">
              <a:buFont typeface="Arial" panose="020B0604020202020204" pitchFamily="34" charset="0"/>
              <a:buChar char="•"/>
            </a:pPr>
            <a:r>
              <a:rPr lang="en-US" sz="3200" b="1" dirty="0" err="1" smtClean="0">
                <a:solidFill>
                  <a:prstClr val="black"/>
                </a:solidFill>
              </a:rPr>
              <a:t>Yapısal</a:t>
            </a:r>
            <a:r>
              <a:rPr lang="tr-TR" sz="3200" b="1" dirty="0" smtClean="0">
                <a:solidFill>
                  <a:prstClr val="black"/>
                </a:solidFill>
              </a:rPr>
              <a:t> </a:t>
            </a:r>
            <a:r>
              <a:rPr lang="en-US" sz="3200" b="1" dirty="0" err="1" smtClean="0">
                <a:solidFill>
                  <a:prstClr val="black"/>
                </a:solidFill>
              </a:rPr>
              <a:t>Kalp</a:t>
            </a:r>
            <a:r>
              <a:rPr lang="tr-TR" sz="3200" b="1" dirty="0" smtClean="0">
                <a:solidFill>
                  <a:prstClr val="black"/>
                </a:solidFill>
              </a:rPr>
              <a:t> </a:t>
            </a:r>
            <a:r>
              <a:rPr lang="en-US" sz="3200" b="1" dirty="0" err="1" smtClean="0">
                <a:solidFill>
                  <a:prstClr val="black"/>
                </a:solidFill>
              </a:rPr>
              <a:t>Ürünleri</a:t>
            </a:r>
            <a:endParaRPr lang="tr-TR" sz="3200" b="1" dirty="0" smtClean="0">
              <a:solidFill>
                <a:prstClr val="black"/>
              </a:solidFill>
            </a:endParaRPr>
          </a:p>
          <a:p>
            <a:pPr marL="742950" lvl="1" indent="-285750">
              <a:buFont typeface="Arial" panose="020B0604020202020204" pitchFamily="34" charset="0"/>
              <a:buChar char="•"/>
            </a:pPr>
            <a:r>
              <a:rPr lang="tr-TR" sz="3200" dirty="0" smtClean="0">
                <a:solidFill>
                  <a:prstClr val="black"/>
                </a:solidFill>
              </a:rPr>
              <a:t>LAA </a:t>
            </a:r>
            <a:r>
              <a:rPr lang="en-US" sz="3200" dirty="0" err="1" smtClean="0">
                <a:solidFill>
                  <a:prstClr val="black"/>
                </a:solidFill>
              </a:rPr>
              <a:t>Ölçüm</a:t>
            </a:r>
            <a:r>
              <a:rPr lang="tr-TR" sz="3200" dirty="0" smtClean="0">
                <a:solidFill>
                  <a:prstClr val="black"/>
                </a:solidFill>
              </a:rPr>
              <a:t> </a:t>
            </a:r>
            <a:r>
              <a:rPr lang="en-US" sz="3200" dirty="0" smtClean="0">
                <a:solidFill>
                  <a:prstClr val="black"/>
                </a:solidFill>
              </a:rPr>
              <a:t>ve</a:t>
            </a:r>
            <a:r>
              <a:rPr lang="tr-TR" sz="3200" dirty="0" smtClean="0">
                <a:solidFill>
                  <a:prstClr val="black"/>
                </a:solidFill>
              </a:rPr>
              <a:t> </a:t>
            </a:r>
            <a:r>
              <a:rPr lang="en-US" sz="3200" dirty="0" err="1" smtClean="0">
                <a:solidFill>
                  <a:prstClr val="black"/>
                </a:solidFill>
              </a:rPr>
              <a:t>Kapama</a:t>
            </a:r>
            <a:endParaRPr lang="tr-TR" sz="3200" dirty="0" smtClean="0">
              <a:solidFill>
                <a:prstClr val="black"/>
              </a:solidFill>
            </a:endParaRPr>
          </a:p>
          <a:p>
            <a:pPr marL="742950" lvl="1" indent="-285750">
              <a:buFont typeface="Arial" panose="020B0604020202020204" pitchFamily="34" charset="0"/>
              <a:buChar char="•"/>
            </a:pPr>
            <a:r>
              <a:rPr lang="en-US" sz="3200" dirty="0" err="1" smtClean="0">
                <a:solidFill>
                  <a:prstClr val="black"/>
                </a:solidFill>
              </a:rPr>
              <a:t>Süper</a:t>
            </a:r>
            <a:r>
              <a:rPr lang="en-US" sz="3200" dirty="0" smtClean="0">
                <a:solidFill>
                  <a:prstClr val="black"/>
                </a:solidFill>
              </a:rPr>
              <a:t> </a:t>
            </a:r>
            <a:r>
              <a:rPr lang="en-US" sz="3200" dirty="0" err="1" smtClean="0">
                <a:solidFill>
                  <a:prstClr val="black"/>
                </a:solidFill>
              </a:rPr>
              <a:t>Elastik</a:t>
            </a:r>
            <a:r>
              <a:rPr lang="en-US" sz="3200" dirty="0" smtClean="0">
                <a:solidFill>
                  <a:prstClr val="black"/>
                </a:solidFill>
              </a:rPr>
              <a:t> </a:t>
            </a:r>
            <a:r>
              <a:rPr lang="en-US" sz="3200" dirty="0" err="1" smtClean="0">
                <a:solidFill>
                  <a:prstClr val="black"/>
                </a:solidFill>
              </a:rPr>
              <a:t>Ölçüm</a:t>
            </a:r>
            <a:r>
              <a:rPr lang="en-US" sz="3200" dirty="0" smtClean="0">
                <a:solidFill>
                  <a:prstClr val="black"/>
                </a:solidFill>
              </a:rPr>
              <a:t> </a:t>
            </a:r>
            <a:r>
              <a:rPr lang="en-US" sz="3200" dirty="0" err="1" smtClean="0">
                <a:solidFill>
                  <a:prstClr val="black"/>
                </a:solidFill>
              </a:rPr>
              <a:t>Cihazı</a:t>
            </a:r>
            <a:endParaRPr lang="tr-TR" sz="3200" dirty="0" smtClean="0">
              <a:solidFill>
                <a:prstClr val="black"/>
              </a:solidFill>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8" name="Picture 7"/>
          <p:cNvPicPr>
            <a:picLocks noChangeAspect="1"/>
          </p:cNvPicPr>
          <p:nvPr/>
        </p:nvPicPr>
        <p:blipFill>
          <a:blip r:embed="rId5"/>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559096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9" name="Picture 8" descr="Temmuz 2009 - 3.JPG"/>
          <p:cNvPicPr>
            <a:picLocks noChangeAspect="1"/>
          </p:cNvPicPr>
          <p:nvPr/>
        </p:nvPicPr>
        <p:blipFill>
          <a:blip r:embed="rId3" cstate="print"/>
          <a:stretch>
            <a:fillRect/>
          </a:stretch>
        </p:blipFill>
        <p:spPr>
          <a:xfrm>
            <a:off x="395536" y="869431"/>
            <a:ext cx="4007102"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simeks_logo_trans.gif"/>
          <p:cNvPicPr>
            <a:picLocks noChangeAspect="1"/>
          </p:cNvPicPr>
          <p:nvPr/>
        </p:nvPicPr>
        <p:blipFill>
          <a:blip r:embed="rId4" cstate="print"/>
          <a:stretch>
            <a:fillRect/>
          </a:stretch>
        </p:blipFill>
        <p:spPr>
          <a:xfrm>
            <a:off x="65584" y="44624"/>
            <a:ext cx="1670124" cy="4619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886" y="6360144"/>
            <a:ext cx="1204594" cy="451723"/>
          </a:xfrm>
          <a:prstGeom prst="rect">
            <a:avLst/>
          </a:prstGeom>
        </p:spPr>
      </p:pic>
      <p:pic>
        <p:nvPicPr>
          <p:cNvPr id="6" name="Picture 2" descr="C:\Users\ASUS\Desktop\100CANON\IMG_4122.JPG"/>
          <p:cNvPicPr>
            <a:picLocks noChangeAspect="1" noChangeArrowheads="1"/>
          </p:cNvPicPr>
          <p:nvPr/>
        </p:nvPicPr>
        <p:blipFill>
          <a:blip r:embed="rId6" cstate="print"/>
          <a:srcRect/>
          <a:stretch>
            <a:fillRect/>
          </a:stretch>
        </p:blipFill>
        <p:spPr bwMode="auto">
          <a:xfrm>
            <a:off x="4665043" y="869430"/>
            <a:ext cx="4011413" cy="2674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C:\Users\ASUS\Desktop\100CANON\IMG_4122.JPG"/>
          <p:cNvPicPr>
            <a:picLocks noChangeAspect="1" noChangeArrowheads="1"/>
          </p:cNvPicPr>
          <p:nvPr/>
        </p:nvPicPr>
        <p:blipFill>
          <a:blip r:embed="rId7" cstate="print"/>
          <a:stretch>
            <a:fillRect/>
          </a:stretch>
        </p:blipFill>
        <p:spPr bwMode="auto">
          <a:xfrm>
            <a:off x="395536" y="3573016"/>
            <a:ext cx="4007102" cy="2671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Users\ASUS\Desktop\100CANON\IMG_4122.JPG"/>
          <p:cNvPicPr>
            <a:picLocks noChangeAspect="1" noChangeArrowheads="1"/>
          </p:cNvPicPr>
          <p:nvPr/>
        </p:nvPicPr>
        <p:blipFill>
          <a:blip r:embed="rId8" cstate="print"/>
          <a:stretch>
            <a:fillRect/>
          </a:stretch>
        </p:blipFill>
        <p:spPr bwMode="auto">
          <a:xfrm>
            <a:off x="4665043" y="3577600"/>
            <a:ext cx="4000226" cy="2666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9"/>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44513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err="1">
                <a:solidFill>
                  <a:prstClr val="white"/>
                </a:solidFill>
              </a:rPr>
              <a:t>Balloon</a:t>
            </a:r>
            <a:r>
              <a:rPr lang="tr-TR" sz="3600" dirty="0">
                <a:solidFill>
                  <a:prstClr val="white"/>
                </a:solidFill>
              </a:rPr>
              <a:t> </a:t>
            </a:r>
            <a:r>
              <a:rPr lang="tr-TR" sz="3600" dirty="0" err="1">
                <a:solidFill>
                  <a:prstClr val="white"/>
                </a:solidFill>
              </a:rPr>
              <a:t>catheter</a:t>
            </a:r>
            <a:r>
              <a:rPr lang="tr-TR" sz="3600" dirty="0">
                <a:solidFill>
                  <a:prstClr val="white"/>
                </a:solidFill>
              </a:rPr>
              <a:t> </a:t>
            </a:r>
            <a:r>
              <a:rPr lang="tr-TR" sz="3600" dirty="0" err="1">
                <a:solidFill>
                  <a:prstClr val="white"/>
                </a:solidFill>
              </a:rPr>
              <a:t>production</a:t>
            </a:r>
            <a:endParaRPr lang="tr-TR" sz="3600" dirty="0">
              <a:solidFill>
                <a:prstClr val="white"/>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5930" y="1048600"/>
            <a:ext cx="4120739" cy="2156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imeks_logo_trans.gif"/>
          <p:cNvPicPr>
            <a:picLocks noChangeAspect="1"/>
          </p:cNvPicPr>
          <p:nvPr/>
        </p:nvPicPr>
        <p:blipFill>
          <a:blip r:embed="rId4" cstate="print"/>
          <a:stretch>
            <a:fillRect/>
          </a:stretch>
        </p:blipFill>
        <p:spPr>
          <a:xfrm>
            <a:off x="65584" y="44624"/>
            <a:ext cx="1670124" cy="4619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886" y="6360144"/>
            <a:ext cx="1204594" cy="451723"/>
          </a:xfrm>
          <a:prstGeom prst="rect">
            <a:avLst/>
          </a:prstGeom>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710175" y="1040074"/>
            <a:ext cx="3797397" cy="2147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75930" y="3405943"/>
            <a:ext cx="4120739" cy="2528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10176" y="3405943"/>
            <a:ext cx="3792006" cy="2528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9"/>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5125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err="1" smtClean="0">
                <a:solidFill>
                  <a:prstClr val="white"/>
                </a:solidFill>
              </a:rPr>
              <a:t>clean</a:t>
            </a:r>
            <a:r>
              <a:rPr lang="tr-TR" sz="3600" dirty="0" smtClean="0">
                <a:solidFill>
                  <a:prstClr val="white"/>
                </a:solidFill>
              </a:rPr>
              <a:t> </a:t>
            </a:r>
            <a:r>
              <a:rPr lang="tr-TR" sz="3600" dirty="0" err="1" smtClean="0">
                <a:solidFill>
                  <a:prstClr val="white"/>
                </a:solidFill>
              </a:rPr>
              <a:t>rooms</a:t>
            </a:r>
            <a:r>
              <a:rPr lang="tr-TR" sz="3600" dirty="0" smtClean="0">
                <a:solidFill>
                  <a:prstClr val="white"/>
                </a:solidFill>
              </a:rPr>
              <a:t> &amp; </a:t>
            </a:r>
            <a:r>
              <a:rPr lang="tr-TR" sz="3600" dirty="0" err="1" smtClean="0">
                <a:solidFill>
                  <a:prstClr val="white"/>
                </a:solidFill>
              </a:rPr>
              <a:t>packaging</a:t>
            </a:r>
            <a:endParaRPr lang="tr-TR" sz="3600" dirty="0">
              <a:solidFill>
                <a:prstClr val="white"/>
              </a:solidFill>
            </a:endParaRPr>
          </a:p>
        </p:txBody>
      </p:sp>
      <p:pic>
        <p:nvPicPr>
          <p:cNvPr id="10" name="Picture 2" descr="C:\Users\ASUS\Desktop\100CANON\IMG_4122.JPG"/>
          <p:cNvPicPr>
            <a:picLocks noChangeAspect="1" noChangeArrowheads="1"/>
          </p:cNvPicPr>
          <p:nvPr/>
        </p:nvPicPr>
        <p:blipFill>
          <a:blip r:embed="rId3" cstate="print"/>
          <a:stretch>
            <a:fillRect/>
          </a:stretch>
        </p:blipFill>
        <p:spPr bwMode="auto">
          <a:xfrm>
            <a:off x="714349" y="857233"/>
            <a:ext cx="3782320" cy="2521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imeks_logo_trans.gif"/>
          <p:cNvPicPr>
            <a:picLocks noChangeAspect="1"/>
          </p:cNvPicPr>
          <p:nvPr/>
        </p:nvPicPr>
        <p:blipFill>
          <a:blip r:embed="rId4" cstate="print"/>
          <a:stretch>
            <a:fillRect/>
          </a:stretch>
        </p:blipFill>
        <p:spPr>
          <a:xfrm>
            <a:off x="65584" y="44624"/>
            <a:ext cx="1670124" cy="4619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886" y="6360144"/>
            <a:ext cx="1204594" cy="451723"/>
          </a:xfrm>
          <a:prstGeom prst="rect">
            <a:avLst/>
          </a:prstGeom>
        </p:spPr>
      </p:pic>
      <p:pic>
        <p:nvPicPr>
          <p:cNvPr id="9" name="Picture 2" descr="C:\Users\ASUS\Desktop\100CANON\IMG_4122.JPG"/>
          <p:cNvPicPr>
            <a:picLocks noChangeAspect="1" noChangeArrowheads="1"/>
          </p:cNvPicPr>
          <p:nvPr/>
        </p:nvPicPr>
        <p:blipFill>
          <a:blip r:embed="rId6" cstate="print"/>
          <a:stretch>
            <a:fillRect/>
          </a:stretch>
        </p:blipFill>
        <p:spPr bwMode="auto">
          <a:xfrm>
            <a:off x="4710176" y="853972"/>
            <a:ext cx="3678248" cy="2452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ASUS\Desktop\100CANON\IMG_4122.JPG"/>
          <p:cNvPicPr>
            <a:picLocks noChangeAspect="1" noChangeArrowheads="1"/>
          </p:cNvPicPr>
          <p:nvPr/>
        </p:nvPicPr>
        <p:blipFill>
          <a:blip r:embed="rId7" cstate="print"/>
          <a:stretch>
            <a:fillRect/>
          </a:stretch>
        </p:blipFill>
        <p:spPr bwMode="auto">
          <a:xfrm>
            <a:off x="714346" y="3405942"/>
            <a:ext cx="3782323" cy="2521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C:\Users\ASUS\Desktop\100CANON\IMG_4122.JPG"/>
          <p:cNvPicPr>
            <a:picLocks noChangeAspect="1" noChangeArrowheads="1"/>
          </p:cNvPicPr>
          <p:nvPr/>
        </p:nvPicPr>
        <p:blipFill>
          <a:blip r:embed="rId8" cstate="print"/>
          <a:stretch>
            <a:fillRect/>
          </a:stretch>
        </p:blipFill>
        <p:spPr bwMode="auto">
          <a:xfrm>
            <a:off x="4710176" y="3405943"/>
            <a:ext cx="3792007" cy="2528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9"/>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612103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err="1" smtClean="0">
                <a:solidFill>
                  <a:prstClr val="white"/>
                </a:solidFill>
              </a:rPr>
              <a:t>hydrophilic</a:t>
            </a:r>
            <a:r>
              <a:rPr lang="tr-TR" sz="3600" dirty="0" smtClean="0">
                <a:solidFill>
                  <a:prstClr val="white"/>
                </a:solidFill>
              </a:rPr>
              <a:t> </a:t>
            </a:r>
            <a:r>
              <a:rPr lang="tr-TR" sz="3600" dirty="0" err="1" smtClean="0">
                <a:solidFill>
                  <a:prstClr val="white"/>
                </a:solidFill>
              </a:rPr>
              <a:t>coating</a:t>
            </a:r>
            <a:r>
              <a:rPr lang="tr-TR" sz="3600" dirty="0" smtClean="0">
                <a:solidFill>
                  <a:prstClr val="white"/>
                </a:solidFill>
              </a:rPr>
              <a:t> &amp; </a:t>
            </a:r>
            <a:r>
              <a:rPr lang="tr-TR" sz="3600" dirty="0" err="1" smtClean="0">
                <a:solidFill>
                  <a:prstClr val="white"/>
                </a:solidFill>
              </a:rPr>
              <a:t>stent</a:t>
            </a:r>
            <a:r>
              <a:rPr lang="tr-TR" sz="3600" dirty="0" smtClean="0">
                <a:solidFill>
                  <a:prstClr val="white"/>
                </a:solidFill>
              </a:rPr>
              <a:t> </a:t>
            </a:r>
            <a:r>
              <a:rPr lang="tr-TR" sz="3600" dirty="0" err="1" smtClean="0">
                <a:solidFill>
                  <a:prstClr val="white"/>
                </a:solidFill>
              </a:rPr>
              <a:t>crimping</a:t>
            </a:r>
            <a:endParaRPr lang="tr-TR" sz="3600" dirty="0" smtClean="0">
              <a:solidFill>
                <a:prstClr val="white"/>
              </a:solidFill>
            </a:endParaRPr>
          </a:p>
        </p:txBody>
      </p:sp>
      <p:pic>
        <p:nvPicPr>
          <p:cNvPr id="7" name="Picture 2" descr="C:\Users\ASUS\Desktop\100CANON\IMG_4122.JPG"/>
          <p:cNvPicPr>
            <a:picLocks noChangeAspect="1" noChangeArrowheads="1"/>
          </p:cNvPicPr>
          <p:nvPr/>
        </p:nvPicPr>
        <p:blipFill>
          <a:blip r:embed="rId3" cstate="print"/>
          <a:stretch>
            <a:fillRect/>
          </a:stretch>
        </p:blipFill>
        <p:spPr bwMode="auto">
          <a:xfrm>
            <a:off x="755576" y="677196"/>
            <a:ext cx="3569619" cy="2646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descr="C:\Users\ASUS\Desktop\100CANON\IMG_4122.JPG"/>
          <p:cNvPicPr>
            <a:picLocks noChangeAspect="1" noChangeArrowheads="1"/>
          </p:cNvPicPr>
          <p:nvPr/>
        </p:nvPicPr>
        <p:blipFill>
          <a:blip r:embed="rId4" cstate="print"/>
          <a:stretch>
            <a:fillRect/>
          </a:stretch>
        </p:blipFill>
        <p:spPr bwMode="auto">
          <a:xfrm>
            <a:off x="4781946" y="587447"/>
            <a:ext cx="3750494" cy="528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simeks_logo_trans.gif"/>
          <p:cNvPicPr>
            <a:picLocks noChangeAspect="1"/>
          </p:cNvPicPr>
          <p:nvPr/>
        </p:nvPicPr>
        <p:blipFill>
          <a:blip r:embed="rId5" cstate="print"/>
          <a:stretch>
            <a:fillRect/>
          </a:stretch>
        </p:blipFill>
        <p:spPr>
          <a:xfrm>
            <a:off x="65584" y="44624"/>
            <a:ext cx="1670124" cy="46194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9886" y="6360144"/>
            <a:ext cx="1204594" cy="451723"/>
          </a:xfrm>
          <a:prstGeom prst="rect">
            <a:avLst/>
          </a:prstGeom>
        </p:spPr>
      </p:pic>
      <p:pic>
        <p:nvPicPr>
          <p:cNvPr id="12" name="Picture 2" descr="C:\Users\ASUS\Desktop\100CANON\IMG_4122.JPG"/>
          <p:cNvPicPr>
            <a:picLocks noChangeAspect="1" noChangeArrowheads="1"/>
          </p:cNvPicPr>
          <p:nvPr/>
        </p:nvPicPr>
        <p:blipFill>
          <a:blip r:embed="rId7" cstate="print"/>
          <a:stretch>
            <a:fillRect/>
          </a:stretch>
        </p:blipFill>
        <p:spPr bwMode="auto">
          <a:xfrm>
            <a:off x="755576" y="3494113"/>
            <a:ext cx="3569619" cy="2379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8"/>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2963493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err="1" smtClean="0">
                <a:solidFill>
                  <a:schemeClr val="bg1"/>
                </a:solidFill>
              </a:rPr>
              <a:t>Sterilization</a:t>
            </a:r>
            <a:r>
              <a:rPr lang="tr-TR" sz="3600" dirty="0" smtClean="0">
                <a:solidFill>
                  <a:schemeClr val="bg1"/>
                </a:solidFill>
              </a:rPr>
              <a:t> </a:t>
            </a:r>
            <a:r>
              <a:rPr lang="tr-TR" sz="3600" dirty="0" err="1" smtClean="0">
                <a:solidFill>
                  <a:schemeClr val="bg1"/>
                </a:solidFill>
              </a:rPr>
              <a:t>Units</a:t>
            </a:r>
            <a:r>
              <a:rPr lang="tr-TR" sz="3600" dirty="0" smtClean="0">
                <a:solidFill>
                  <a:schemeClr val="bg1"/>
                </a:solidFill>
              </a:rPr>
              <a:t> &amp; QC </a:t>
            </a:r>
            <a:r>
              <a:rPr lang="tr-TR" sz="3600" dirty="0" err="1" smtClean="0">
                <a:solidFill>
                  <a:schemeClr val="bg1"/>
                </a:solidFill>
              </a:rPr>
              <a:t>Lab</a:t>
            </a:r>
            <a:endParaRPr lang="tr-TR" sz="3600" dirty="0">
              <a:solidFill>
                <a:schemeClr val="bg1"/>
              </a:solidFill>
            </a:endParaRPr>
          </a:p>
        </p:txBody>
      </p:sp>
      <p:pic>
        <p:nvPicPr>
          <p:cNvPr id="10" name="Picture 9" descr="simeks_logo_trans.gif"/>
          <p:cNvPicPr>
            <a:picLocks noChangeAspect="1"/>
          </p:cNvPicPr>
          <p:nvPr/>
        </p:nvPicPr>
        <p:blipFill>
          <a:blip r:embed="rId3" cstate="print"/>
          <a:stretch>
            <a:fillRect/>
          </a:stretch>
        </p:blipFill>
        <p:spPr>
          <a:xfrm>
            <a:off x="65584" y="44624"/>
            <a:ext cx="1670124" cy="4619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9886" y="6360144"/>
            <a:ext cx="1204594" cy="451723"/>
          </a:xfrm>
          <a:prstGeom prst="rect">
            <a:avLst/>
          </a:prstGeom>
        </p:spPr>
      </p:pic>
      <p:pic>
        <p:nvPicPr>
          <p:cNvPr id="11" name="Picture 2" descr="C:\Users\ASUS\Desktop\100CANON\IMG_4122.JPG"/>
          <p:cNvPicPr>
            <a:picLocks noChangeAspect="1" noChangeArrowheads="1"/>
          </p:cNvPicPr>
          <p:nvPr/>
        </p:nvPicPr>
        <p:blipFill>
          <a:blip r:embed="rId5" cstate="print"/>
          <a:stretch>
            <a:fillRect/>
          </a:stretch>
        </p:blipFill>
        <p:spPr bwMode="auto">
          <a:xfrm>
            <a:off x="700034" y="790879"/>
            <a:ext cx="3909045" cy="2606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ASUS\Desktop\100CANON\IMG_4122.JPG"/>
          <p:cNvPicPr>
            <a:picLocks noChangeAspect="1" noChangeArrowheads="1"/>
          </p:cNvPicPr>
          <p:nvPr/>
        </p:nvPicPr>
        <p:blipFill>
          <a:blip r:embed="rId6" cstate="print"/>
          <a:stretch>
            <a:fillRect/>
          </a:stretch>
        </p:blipFill>
        <p:spPr bwMode="auto">
          <a:xfrm>
            <a:off x="700034" y="3595489"/>
            <a:ext cx="3909045" cy="2581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C:\Users\ASUS\Desktop\100CANON\IMG_4122.JPG"/>
          <p:cNvPicPr>
            <a:picLocks noChangeAspect="1" noChangeArrowheads="1"/>
          </p:cNvPicPr>
          <p:nvPr/>
        </p:nvPicPr>
        <p:blipFill>
          <a:blip r:embed="rId7" cstate="print"/>
          <a:stretch>
            <a:fillRect/>
          </a:stretch>
        </p:blipFill>
        <p:spPr bwMode="auto">
          <a:xfrm>
            <a:off x="4860032" y="790879"/>
            <a:ext cx="3857650" cy="2571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3596" y="3561897"/>
            <a:ext cx="2576729" cy="2263120"/>
          </a:xfrm>
          <a:prstGeom prst="rect">
            <a:avLst/>
          </a:prstGeom>
        </p:spPr>
      </p:pic>
      <p:pic>
        <p:nvPicPr>
          <p:cNvPr id="6" name="Resim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4896" y="3566844"/>
            <a:ext cx="1224466" cy="2250530"/>
          </a:xfrm>
          <a:prstGeom prst="rect">
            <a:avLst/>
          </a:prstGeom>
        </p:spPr>
      </p:pic>
      <p:sp>
        <p:nvSpPr>
          <p:cNvPr id="9" name="Metin kutusu 8"/>
          <p:cNvSpPr txBox="1"/>
          <p:nvPr/>
        </p:nvSpPr>
        <p:spPr>
          <a:xfrm>
            <a:off x="4813596" y="5745912"/>
            <a:ext cx="4222900" cy="553998"/>
          </a:xfrm>
          <a:prstGeom prst="rect">
            <a:avLst/>
          </a:prstGeom>
          <a:noFill/>
        </p:spPr>
        <p:txBody>
          <a:bodyPr wrap="square" rtlCol="0">
            <a:spAutoFit/>
          </a:bodyPr>
          <a:lstStyle/>
          <a:p>
            <a:r>
              <a:rPr lang="tr-TR" sz="1500" dirty="0" smtClean="0"/>
              <a:t>New ETO </a:t>
            </a:r>
            <a:r>
              <a:rPr lang="tr-TR" sz="1500" dirty="0" err="1" smtClean="0"/>
              <a:t>Sterilization</a:t>
            </a:r>
            <a:r>
              <a:rPr lang="tr-TR" sz="1500" dirty="0" smtClean="0"/>
              <a:t> </a:t>
            </a:r>
            <a:r>
              <a:rPr lang="tr-TR" sz="1500" dirty="0" err="1" smtClean="0"/>
              <a:t>System</a:t>
            </a:r>
            <a:r>
              <a:rPr lang="tr-TR" sz="1500" dirty="0" smtClean="0"/>
              <a:t> </a:t>
            </a:r>
            <a:r>
              <a:rPr lang="tr-TR" sz="1500" dirty="0" err="1" smtClean="0"/>
              <a:t>with</a:t>
            </a:r>
            <a:r>
              <a:rPr lang="tr-TR" sz="1500" dirty="0" smtClean="0"/>
              <a:t> </a:t>
            </a:r>
            <a:r>
              <a:rPr lang="tr-TR" sz="1500" dirty="0" err="1" smtClean="0"/>
              <a:t>Scrubber</a:t>
            </a:r>
            <a:r>
              <a:rPr lang="tr-TR" sz="1500" dirty="0" smtClean="0"/>
              <a:t> </a:t>
            </a:r>
            <a:r>
              <a:rPr lang="tr-TR" sz="1500" dirty="0" err="1" smtClean="0"/>
              <a:t>Unit</a:t>
            </a:r>
            <a:endParaRPr lang="tr-TR" sz="1500" dirty="0" smtClean="0"/>
          </a:p>
          <a:p>
            <a:r>
              <a:rPr lang="tr-TR" sz="1500" dirty="0" err="1" smtClean="0"/>
              <a:t>for</a:t>
            </a:r>
            <a:r>
              <a:rPr lang="tr-TR" sz="1500" dirty="0" smtClean="0"/>
              <a:t> </a:t>
            </a:r>
            <a:r>
              <a:rPr lang="tr-TR" sz="1500" dirty="0" err="1" smtClean="0"/>
              <a:t>waste</a:t>
            </a:r>
            <a:r>
              <a:rPr lang="tr-TR" sz="1500" dirty="0" smtClean="0"/>
              <a:t> </a:t>
            </a:r>
            <a:r>
              <a:rPr lang="tr-TR" sz="1500" dirty="0" err="1" smtClean="0"/>
              <a:t>gas</a:t>
            </a:r>
            <a:r>
              <a:rPr lang="tr-TR" sz="1500" dirty="0" smtClean="0"/>
              <a:t> </a:t>
            </a:r>
            <a:r>
              <a:rPr lang="tr-TR" sz="1500" dirty="0" err="1" smtClean="0"/>
              <a:t>scavenging</a:t>
            </a:r>
            <a:r>
              <a:rPr lang="tr-TR" sz="1500" dirty="0" smtClean="0"/>
              <a:t> </a:t>
            </a:r>
            <a:r>
              <a:rPr lang="tr-TR" sz="1500" dirty="0" err="1" smtClean="0"/>
              <a:t>and</a:t>
            </a:r>
            <a:r>
              <a:rPr lang="tr-TR" sz="1500" dirty="0" smtClean="0"/>
              <a:t> </a:t>
            </a:r>
            <a:r>
              <a:rPr lang="tr-TR" sz="1500" dirty="0" err="1" smtClean="0"/>
              <a:t>recycling</a:t>
            </a:r>
            <a:r>
              <a:rPr lang="tr-TR" sz="1500" dirty="0" smtClean="0"/>
              <a:t>.</a:t>
            </a:r>
          </a:p>
        </p:txBody>
      </p:sp>
    </p:spTree>
    <p:extLst>
      <p:ext uri="{BB962C8B-B14F-4D97-AF65-F5344CB8AC3E}">
        <p14:creationId xmlns:p14="http://schemas.microsoft.com/office/powerpoint/2010/main" val="3806480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285750" y="1285875"/>
            <a:ext cx="8686800" cy="4231357"/>
          </a:xfrm>
        </p:spPr>
        <p:txBody>
          <a:bodyPr>
            <a:normAutofit fontScale="77500" lnSpcReduction="20000"/>
          </a:bodyPr>
          <a:lstStyle/>
          <a:p>
            <a:pPr marL="400050" lvl="1" indent="0">
              <a:lnSpc>
                <a:spcPct val="120000"/>
              </a:lnSpc>
              <a:buNone/>
            </a:pPr>
            <a:r>
              <a:rPr lang="en-US" sz="2400" b="1" dirty="0" smtClean="0">
                <a:solidFill>
                  <a:srgbClr val="D00000"/>
                </a:solidFill>
                <a:latin typeface="Trebuchet MS" pitchFamily="34" charset="0"/>
              </a:rPr>
              <a:t>1973</a:t>
            </a:r>
            <a:r>
              <a:rPr lang="tr-TR" sz="2400" b="1" dirty="0" smtClean="0">
                <a:solidFill>
                  <a:srgbClr val="D00000"/>
                </a:solidFill>
                <a:latin typeface="Trebuchet MS" pitchFamily="34" charset="0"/>
              </a:rPr>
              <a:t> </a:t>
            </a:r>
            <a:r>
              <a:rPr lang="en-US" sz="2400" b="1" dirty="0" smtClean="0">
                <a:solidFill>
                  <a:srgbClr val="D00000"/>
                </a:solidFill>
                <a:latin typeface="Trebuchet MS" pitchFamily="34" charset="0"/>
              </a:rPr>
              <a:t> </a:t>
            </a:r>
            <a:r>
              <a:rPr lang="tr-TR" sz="2400" dirty="0" smtClean="0">
                <a:latin typeface="Trebuchet MS" pitchFamily="34" charset="0"/>
              </a:rPr>
              <a:t>yılında ODTÜ mezunu iki Elektronik Mühendisi, bir Fizikçi ve bir </a:t>
            </a:r>
            <a:r>
              <a:rPr lang="tr-TR" sz="2400" dirty="0">
                <a:latin typeface="Trebuchet MS" pitchFamily="34" charset="0"/>
              </a:rPr>
              <a:t>K</a:t>
            </a:r>
            <a:r>
              <a:rPr lang="tr-TR" sz="2400" dirty="0" smtClean="0">
                <a:latin typeface="Trebuchet MS" pitchFamily="34" charset="0"/>
              </a:rPr>
              <a:t>imya </a:t>
            </a:r>
            <a:r>
              <a:rPr lang="tr-TR" sz="2400" dirty="0">
                <a:latin typeface="Trebuchet MS" pitchFamily="34" charset="0"/>
              </a:rPr>
              <a:t>M</a:t>
            </a:r>
            <a:r>
              <a:rPr lang="tr-TR" sz="2400" dirty="0" smtClean="0">
                <a:latin typeface="Trebuchet MS" pitchFamily="34" charset="0"/>
              </a:rPr>
              <a:t>ühendisi tarafından kurulmuştur.</a:t>
            </a:r>
          </a:p>
          <a:p>
            <a:pPr marL="400050" lvl="1" indent="0">
              <a:lnSpc>
                <a:spcPct val="90000"/>
              </a:lnSpc>
              <a:buNone/>
            </a:pPr>
            <a:endParaRPr lang="tr-TR" sz="2400" dirty="0" smtClean="0">
              <a:solidFill>
                <a:srgbClr val="1F2F26"/>
              </a:solidFill>
              <a:latin typeface="Trebuchet MS" pitchFamily="34" charset="0"/>
            </a:endParaRPr>
          </a:p>
          <a:p>
            <a:pPr marL="400050" lvl="1" indent="0">
              <a:lnSpc>
                <a:spcPct val="90000"/>
              </a:lnSpc>
              <a:buNone/>
            </a:pPr>
            <a:endParaRPr lang="tr-TR" sz="2400" dirty="0" smtClean="0">
              <a:solidFill>
                <a:srgbClr val="1F2F26"/>
              </a:solidFill>
              <a:latin typeface="Trebuchet MS" pitchFamily="34" charset="0"/>
            </a:endParaRPr>
          </a:p>
          <a:p>
            <a:pPr marL="400050" lvl="1" indent="0">
              <a:lnSpc>
                <a:spcPct val="120000"/>
              </a:lnSpc>
              <a:buNone/>
            </a:pPr>
            <a:r>
              <a:rPr lang="tr-TR" sz="2400" dirty="0" smtClean="0">
                <a:solidFill>
                  <a:srgbClr val="1F2F26"/>
                </a:solidFill>
                <a:latin typeface="Trebuchet MS" pitchFamily="34" charset="0"/>
              </a:rPr>
              <a:t>Türkiye’nin önemli ve büyük 9 ayrı şehrinde (5 adet Ofis , 4 adet Ev-Ofis) faaliyet göstermektedir.</a:t>
            </a:r>
            <a:br>
              <a:rPr lang="tr-TR" sz="2400" dirty="0" smtClean="0">
                <a:solidFill>
                  <a:srgbClr val="1F2F26"/>
                </a:solidFill>
                <a:latin typeface="Trebuchet MS" pitchFamily="34" charset="0"/>
              </a:rPr>
            </a:br>
            <a:endParaRPr lang="en-US" sz="2400" dirty="0" smtClean="0">
              <a:solidFill>
                <a:srgbClr val="1F2F26"/>
              </a:solidFill>
              <a:latin typeface="Trebuchet MS" pitchFamily="34" charset="0"/>
            </a:endParaRPr>
          </a:p>
          <a:p>
            <a:pPr marL="400050" lvl="1" indent="0">
              <a:lnSpc>
                <a:spcPct val="90000"/>
              </a:lnSpc>
              <a:buNone/>
            </a:pPr>
            <a:endParaRPr lang="tr-TR" sz="2400" dirty="0" smtClean="0">
              <a:solidFill>
                <a:srgbClr val="1F2F26"/>
              </a:solidFill>
              <a:latin typeface="Trebuchet MS" pitchFamily="34" charset="0"/>
            </a:endParaRPr>
          </a:p>
          <a:p>
            <a:pPr marL="400050" lvl="1" indent="0">
              <a:lnSpc>
                <a:spcPct val="120000"/>
              </a:lnSpc>
              <a:buNone/>
            </a:pPr>
            <a:r>
              <a:rPr lang="tr-TR" sz="2400" dirty="0" smtClean="0">
                <a:solidFill>
                  <a:srgbClr val="1F2F26"/>
                </a:solidFill>
                <a:latin typeface="Trebuchet MS" pitchFamily="34" charset="0"/>
              </a:rPr>
              <a:t>Çoğunluğu üniversite ve teknik yüksek okul mezunu olan </a:t>
            </a:r>
            <a:r>
              <a:rPr lang="tr-TR" sz="2400" b="1" dirty="0" smtClean="0">
                <a:solidFill>
                  <a:srgbClr val="D00000"/>
                </a:solidFill>
                <a:latin typeface="Trebuchet MS" pitchFamily="34" charset="0"/>
              </a:rPr>
              <a:t>150’</a:t>
            </a:r>
            <a:r>
              <a:rPr lang="tr-TR" sz="2400" dirty="0" smtClean="0">
                <a:solidFill>
                  <a:srgbClr val="1F2F26"/>
                </a:solidFill>
                <a:latin typeface="Trebuchet MS" pitchFamily="34" charset="0"/>
              </a:rPr>
              <a:t>den fazla çalışanı vardır.</a:t>
            </a:r>
            <a:br>
              <a:rPr lang="tr-TR" sz="2400" dirty="0" smtClean="0">
                <a:solidFill>
                  <a:srgbClr val="1F2F26"/>
                </a:solidFill>
                <a:latin typeface="Trebuchet MS" pitchFamily="34" charset="0"/>
              </a:rPr>
            </a:br>
            <a:endParaRPr lang="tr-TR" sz="2400" dirty="0" smtClean="0">
              <a:solidFill>
                <a:srgbClr val="1F2F26"/>
              </a:solidFill>
              <a:latin typeface="Trebuchet MS" pitchFamily="34" charset="0"/>
            </a:endParaRPr>
          </a:p>
          <a:p>
            <a:pPr marL="400050" lvl="1" indent="0">
              <a:lnSpc>
                <a:spcPct val="90000"/>
              </a:lnSpc>
              <a:buNone/>
            </a:pPr>
            <a:endParaRPr lang="tr-TR" sz="2400" b="1" dirty="0" smtClean="0">
              <a:solidFill>
                <a:srgbClr val="D00000"/>
              </a:solidFill>
              <a:latin typeface="Trebuchet MS" pitchFamily="34" charset="0"/>
            </a:endParaRPr>
          </a:p>
          <a:p>
            <a:pPr marL="400050" lvl="1" indent="0">
              <a:lnSpc>
                <a:spcPct val="90000"/>
              </a:lnSpc>
              <a:buNone/>
            </a:pPr>
            <a:r>
              <a:rPr lang="tr-TR" sz="2400" dirty="0" smtClean="0">
                <a:latin typeface="Trebuchet MS" pitchFamily="34" charset="0"/>
              </a:rPr>
              <a:t>Geniş </a:t>
            </a:r>
            <a:r>
              <a:rPr lang="tr-TR" sz="2400" dirty="0" smtClean="0">
                <a:solidFill>
                  <a:srgbClr val="D00000"/>
                </a:solidFill>
                <a:latin typeface="Trebuchet MS" pitchFamily="34" charset="0"/>
              </a:rPr>
              <a:t>bayi ağı </a:t>
            </a:r>
            <a:r>
              <a:rPr lang="tr-TR" sz="2400" dirty="0" smtClean="0">
                <a:latin typeface="Trebuchet MS" pitchFamily="34" charset="0"/>
              </a:rPr>
              <a:t>sayesinde Türkiye’nin her bölgesine hizmet ulaştırmaktadır.</a:t>
            </a:r>
            <a:endParaRPr lang="en-US" sz="2400" dirty="0" smtClean="0">
              <a:latin typeface="Trebuchet MS" pitchFamily="34" charset="0"/>
            </a:endParaRPr>
          </a:p>
        </p:txBody>
      </p:sp>
      <p:sp>
        <p:nvSpPr>
          <p:cNvPr id="6" name="Rektangel 7"/>
          <p:cNvSpPr>
            <a:spLocks noChangeArrowheads="1"/>
          </p:cNvSpPr>
          <p:nvPr/>
        </p:nvSpPr>
        <p:spPr bwMode="auto">
          <a:xfrm>
            <a:off x="251520" y="1357908"/>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7"/>
          <p:cNvSpPr>
            <a:spLocks noChangeArrowheads="1"/>
          </p:cNvSpPr>
          <p:nvPr/>
        </p:nvSpPr>
        <p:spPr bwMode="auto">
          <a:xfrm>
            <a:off x="251520" y="2492896"/>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ktangel 7"/>
          <p:cNvSpPr>
            <a:spLocks noChangeArrowheads="1"/>
          </p:cNvSpPr>
          <p:nvPr/>
        </p:nvSpPr>
        <p:spPr bwMode="auto">
          <a:xfrm>
            <a:off x="251520" y="3706738"/>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9" name="Rektangel 7"/>
          <p:cNvSpPr>
            <a:spLocks noChangeArrowheads="1"/>
          </p:cNvSpPr>
          <p:nvPr/>
        </p:nvSpPr>
        <p:spPr bwMode="auto">
          <a:xfrm>
            <a:off x="251520" y="4766190"/>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0"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11" name="Picture 10"/>
          <p:cNvPicPr>
            <a:picLocks noChangeAspect="1"/>
          </p:cNvPicPr>
          <p:nvPr/>
        </p:nvPicPr>
        <p:blipFill>
          <a:blip r:embed="rId3"/>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866517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prstClr val="white"/>
                </a:solidFill>
              </a:rPr>
              <a:t>inventory</a:t>
            </a:r>
            <a:endParaRPr lang="tr-TR" sz="3600" dirty="0">
              <a:solidFill>
                <a:prstClr val="white"/>
              </a:solidFill>
            </a:endParaRPr>
          </a:p>
        </p:txBody>
      </p:sp>
      <p:pic>
        <p:nvPicPr>
          <p:cNvPr id="10" name="Picture 9" descr="simeks_logo_trans.gif"/>
          <p:cNvPicPr>
            <a:picLocks noChangeAspect="1"/>
          </p:cNvPicPr>
          <p:nvPr/>
        </p:nvPicPr>
        <p:blipFill>
          <a:blip r:embed="rId3" cstate="print"/>
          <a:stretch>
            <a:fillRect/>
          </a:stretch>
        </p:blipFill>
        <p:spPr>
          <a:xfrm>
            <a:off x="65584" y="44624"/>
            <a:ext cx="1670124" cy="461949"/>
          </a:xfrm>
          <a:prstGeom prst="rect">
            <a:avLst/>
          </a:prstGeom>
        </p:spPr>
      </p:pic>
      <p:pic>
        <p:nvPicPr>
          <p:cNvPr id="9" name="Picture 2" descr="C:\Users\ASUS\Desktop\100CANON\IMG_4122.JPG"/>
          <p:cNvPicPr>
            <a:picLocks noChangeAspect="1" noChangeArrowheads="1"/>
          </p:cNvPicPr>
          <p:nvPr/>
        </p:nvPicPr>
        <p:blipFill>
          <a:blip r:embed="rId4" cstate="print"/>
          <a:stretch>
            <a:fillRect/>
          </a:stretch>
        </p:blipFill>
        <p:spPr bwMode="auto">
          <a:xfrm>
            <a:off x="714349" y="857233"/>
            <a:ext cx="7715301" cy="5143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886" y="6360144"/>
            <a:ext cx="1204594" cy="451723"/>
          </a:xfrm>
          <a:prstGeom prst="rect">
            <a:avLst/>
          </a:prstGeom>
        </p:spPr>
      </p:pic>
      <p:pic>
        <p:nvPicPr>
          <p:cNvPr id="11" name="Picture 10"/>
          <p:cNvPicPr>
            <a:picLocks noChangeAspect="1"/>
          </p:cNvPicPr>
          <p:nvPr/>
        </p:nvPicPr>
        <p:blipFill>
          <a:blip r:embed="rId6"/>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400924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Billede 11" descr="dreamstime_Handshake.jpg"/>
          <p:cNvPicPr>
            <a:picLocks noChangeAspect="1"/>
          </p:cNvPicPr>
          <p:nvPr/>
        </p:nvPicPr>
        <p:blipFill>
          <a:blip r:embed="rId2" cstate="print"/>
          <a:srcRect/>
          <a:stretch>
            <a:fillRect/>
          </a:stretch>
        </p:blipFill>
        <p:spPr bwMode="auto">
          <a:xfrm>
            <a:off x="-7938" y="0"/>
            <a:ext cx="9153526" cy="6867525"/>
          </a:xfrm>
          <a:prstGeom prst="rect">
            <a:avLst/>
          </a:prstGeom>
          <a:noFill/>
          <a:ln w="9525">
            <a:noFill/>
            <a:miter lim="800000"/>
            <a:headEnd/>
            <a:tailEnd/>
          </a:ln>
        </p:spPr>
      </p:pic>
      <p:sp>
        <p:nvSpPr>
          <p:cNvPr id="8" name="Rektangel 7"/>
          <p:cNvSpPr/>
          <p:nvPr/>
        </p:nvSpPr>
        <p:spPr>
          <a:xfrm>
            <a:off x="914400" y="1722438"/>
            <a:ext cx="7380288" cy="3732212"/>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tr-TR" sz="6000" b="1" dirty="0" smtClean="0">
                <a:latin typeface="Trebuchet MS" pitchFamily="34" charset="0"/>
              </a:rPr>
              <a:t>TEŞEKKÜRLER</a:t>
            </a:r>
            <a:endParaRPr lang="da-DK" sz="6000" b="1" dirty="0">
              <a:latin typeface="Trebuchet MS" pitchFamily="34" charset="0"/>
            </a:endParaRPr>
          </a:p>
        </p:txBody>
      </p:sp>
    </p:spTree>
    <p:extLst>
      <p:ext uri="{BB962C8B-B14F-4D97-AF65-F5344CB8AC3E}">
        <p14:creationId xmlns:p14="http://schemas.microsoft.com/office/powerpoint/2010/main" val="27335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0" name="Rectangle 5"/>
          <p:cNvSpPr>
            <a:spLocks noGrp="1" noChangeArrowheads="1"/>
          </p:cNvSpPr>
          <p:nvPr>
            <p:ph type="title"/>
          </p:nvPr>
        </p:nvSpPr>
        <p:spPr>
          <a:xfrm>
            <a:off x="0" y="6257355"/>
            <a:ext cx="5328592" cy="652608"/>
          </a:xfrm>
        </p:spPr>
        <p:txBody>
          <a:bodyPr>
            <a:normAutofit/>
          </a:bodyPr>
          <a:lstStyle/>
          <a:p>
            <a:pPr algn="l" eaLnBrk="1" fontAlgn="auto" hangingPunct="1">
              <a:spcAft>
                <a:spcPts val="0"/>
              </a:spcAft>
              <a:defRPr/>
            </a:pPr>
            <a:r>
              <a:rPr lang="tr-TR" sz="3600" dirty="0" smtClean="0">
                <a:solidFill>
                  <a:schemeClr val="bg1"/>
                </a:solidFill>
              </a:rPr>
              <a:t>merkezler</a:t>
            </a:r>
          </a:p>
        </p:txBody>
      </p:sp>
      <p:pic>
        <p:nvPicPr>
          <p:cNvPr id="11" name="Picture 8" descr="sesab"/>
          <p:cNvPicPr>
            <a:picLocks noGrp="1" noChangeAspect="1" noChangeArrowheads="1"/>
          </p:cNvPicPr>
          <p:nvPr>
            <p:ph sz="half" idx="4294967295"/>
          </p:nvPr>
        </p:nvPicPr>
        <p:blipFill>
          <a:blip r:embed="rId2" cstate="print"/>
          <a:srcRect/>
          <a:stretch>
            <a:fillRect/>
          </a:stretch>
        </p:blipFill>
        <p:spPr>
          <a:xfrm>
            <a:off x="467544" y="1090208"/>
            <a:ext cx="2937730" cy="4486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3"/>
          </a:fillRef>
          <a:effectRef idx="1">
            <a:schemeClr val="accent3"/>
          </a:effectRef>
          <a:fontRef idx="minor">
            <a:schemeClr val="lt1"/>
          </a:fontRef>
        </p:style>
      </p:pic>
      <p:sp>
        <p:nvSpPr>
          <p:cNvPr id="2" name="TextBox 1"/>
          <p:cNvSpPr txBox="1"/>
          <p:nvPr/>
        </p:nvSpPr>
        <p:spPr>
          <a:xfrm>
            <a:off x="395536" y="476672"/>
            <a:ext cx="1845955" cy="584775"/>
          </a:xfrm>
          <a:prstGeom prst="rect">
            <a:avLst/>
          </a:prstGeom>
          <a:noFill/>
        </p:spPr>
        <p:txBody>
          <a:bodyPr wrap="none" rtlCol="0">
            <a:spAutoFit/>
          </a:bodyPr>
          <a:lstStyle/>
          <a:p>
            <a:r>
              <a:rPr lang="tr-TR" sz="3200" b="1" dirty="0" smtClean="0">
                <a:solidFill>
                  <a:schemeClr val="tx2">
                    <a:lumMod val="60000"/>
                    <a:lumOff val="40000"/>
                  </a:schemeClr>
                </a:solidFill>
              </a:rPr>
              <a:t>ISTANBUL</a:t>
            </a:r>
            <a:endParaRPr lang="tr-TR" sz="3200" b="1" dirty="0">
              <a:solidFill>
                <a:schemeClr val="tx2">
                  <a:lumMod val="60000"/>
                  <a:lumOff val="40000"/>
                </a:schemeClr>
              </a:solidFill>
            </a:endParaRPr>
          </a:p>
        </p:txBody>
      </p:sp>
      <p:pic>
        <p:nvPicPr>
          <p:cNvPr id="13" name="Picture 10" descr="DSC0022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0" y="1090208"/>
            <a:ext cx="4308845" cy="3231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4564979" y="476671"/>
            <a:ext cx="1656223" cy="584775"/>
          </a:xfrm>
          <a:prstGeom prst="rect">
            <a:avLst/>
          </a:prstGeom>
          <a:noFill/>
        </p:spPr>
        <p:txBody>
          <a:bodyPr wrap="none" rtlCol="0">
            <a:spAutoFit/>
          </a:bodyPr>
          <a:lstStyle/>
          <a:p>
            <a:r>
              <a:rPr lang="tr-TR" sz="3200" b="1" dirty="0" smtClean="0">
                <a:solidFill>
                  <a:schemeClr val="tx2">
                    <a:lumMod val="60000"/>
                    <a:lumOff val="40000"/>
                  </a:schemeClr>
                </a:solidFill>
              </a:rPr>
              <a:t>ANKARA</a:t>
            </a:r>
            <a:endParaRPr lang="tr-TR" sz="3200" b="1" dirty="0">
              <a:solidFill>
                <a:schemeClr val="tx2">
                  <a:lumMod val="60000"/>
                  <a:lumOff val="40000"/>
                </a:schemeClr>
              </a:solidFill>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12" name="Picture 11"/>
          <p:cNvPicPr>
            <a:picLocks noChangeAspect="1"/>
          </p:cNvPicPr>
          <p:nvPr/>
        </p:nvPicPr>
        <p:blipFill>
          <a:blip r:embed="rId5"/>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33093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0" name="Rectangle 5"/>
          <p:cNvSpPr>
            <a:spLocks noGrp="1" noChangeArrowheads="1"/>
          </p:cNvSpPr>
          <p:nvPr>
            <p:ph type="title"/>
          </p:nvPr>
        </p:nvSpPr>
        <p:spPr>
          <a:xfrm>
            <a:off x="0" y="6257355"/>
            <a:ext cx="5328592" cy="652608"/>
          </a:xfrm>
        </p:spPr>
        <p:txBody>
          <a:bodyPr>
            <a:normAutofit/>
          </a:bodyPr>
          <a:lstStyle/>
          <a:p>
            <a:pPr algn="l" eaLnBrk="1" fontAlgn="auto" hangingPunct="1">
              <a:spcAft>
                <a:spcPts val="0"/>
              </a:spcAft>
              <a:defRPr/>
            </a:pPr>
            <a:r>
              <a:rPr lang="tr-TR" sz="3600" dirty="0" smtClean="0">
                <a:solidFill>
                  <a:schemeClr val="bg1"/>
                </a:solidFill>
              </a:rPr>
              <a:t>merkezler</a:t>
            </a:r>
          </a:p>
        </p:txBody>
      </p:sp>
      <p:sp>
        <p:nvSpPr>
          <p:cNvPr id="2" name="TextBox 1"/>
          <p:cNvSpPr txBox="1"/>
          <p:nvPr/>
        </p:nvSpPr>
        <p:spPr>
          <a:xfrm>
            <a:off x="395536" y="476672"/>
            <a:ext cx="1188146" cy="584775"/>
          </a:xfrm>
          <a:prstGeom prst="rect">
            <a:avLst/>
          </a:prstGeom>
          <a:noFill/>
        </p:spPr>
        <p:txBody>
          <a:bodyPr wrap="none" rtlCol="0">
            <a:spAutoFit/>
          </a:bodyPr>
          <a:lstStyle/>
          <a:p>
            <a:r>
              <a:rPr lang="tr-TR" sz="3200" b="1" dirty="0" smtClean="0">
                <a:solidFill>
                  <a:schemeClr val="tx2">
                    <a:lumMod val="60000"/>
                    <a:lumOff val="40000"/>
                  </a:schemeClr>
                </a:solidFill>
              </a:rPr>
              <a:t>İZMİR</a:t>
            </a:r>
            <a:endParaRPr lang="tr-TR" sz="3200" b="1" dirty="0">
              <a:solidFill>
                <a:schemeClr val="tx2">
                  <a:lumMod val="60000"/>
                  <a:lumOff val="4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017842"/>
            <a:ext cx="4968552" cy="4614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9" name="Picture 8"/>
          <p:cNvPicPr>
            <a:picLocks noChangeAspect="1"/>
          </p:cNvPicPr>
          <p:nvPr/>
        </p:nvPicPr>
        <p:blipFill>
          <a:blip r:embed="rId4"/>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94760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0"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schemeClr val="bg1"/>
                </a:solidFill>
              </a:rPr>
              <a:t>SESA Ofisleri ve yetki alanları</a:t>
            </a:r>
          </a:p>
        </p:txBody>
      </p:sp>
      <p:sp>
        <p:nvSpPr>
          <p:cNvPr id="21" name="Text Box 9"/>
          <p:cNvSpPr txBox="1">
            <a:spLocks noChangeArrowheads="1"/>
          </p:cNvSpPr>
          <p:nvPr/>
        </p:nvSpPr>
        <p:spPr bwMode="auto">
          <a:xfrm>
            <a:off x="889218" y="5294213"/>
            <a:ext cx="1071563" cy="369887"/>
          </a:xfrm>
          <a:prstGeom prst="rect">
            <a:avLst/>
          </a:prstGeom>
          <a:noFill/>
          <a:ln w="12700" cap="sq">
            <a:noFill/>
            <a:miter lim="800000"/>
            <a:headEnd type="none" w="sm" len="sm"/>
            <a:tailEnd type="none" w="sm" len="sm"/>
          </a:ln>
        </p:spPr>
        <p:txBody>
          <a:bodyPr>
            <a:spAutoFit/>
          </a:bodyPr>
          <a:lstStyle/>
          <a:p>
            <a:pPr>
              <a:spcBef>
                <a:spcPct val="50000"/>
              </a:spcBef>
            </a:pPr>
            <a:r>
              <a:rPr lang="tr-TR" b="1" dirty="0">
                <a:solidFill>
                  <a:schemeClr val="accent2"/>
                </a:solidFill>
                <a:latin typeface="Trebuchet MS" pitchFamily="34" charset="0"/>
              </a:rPr>
              <a:t>İstanbul</a:t>
            </a:r>
          </a:p>
        </p:txBody>
      </p:sp>
      <p:sp>
        <p:nvSpPr>
          <p:cNvPr id="22" name="Rectangle 21"/>
          <p:cNvSpPr/>
          <p:nvPr/>
        </p:nvSpPr>
        <p:spPr>
          <a:xfrm>
            <a:off x="532031" y="5365650"/>
            <a:ext cx="215900" cy="215900"/>
          </a:xfrm>
          <a:prstGeom prst="rect">
            <a:avLst/>
          </a:prstGeom>
          <a:solidFill>
            <a:srgbClr val="FFFF00"/>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sp>
        <p:nvSpPr>
          <p:cNvPr id="25" name="Text Box 9"/>
          <p:cNvSpPr txBox="1">
            <a:spLocks noChangeArrowheads="1"/>
          </p:cNvSpPr>
          <p:nvPr/>
        </p:nvSpPr>
        <p:spPr bwMode="auto">
          <a:xfrm>
            <a:off x="2889468" y="5294213"/>
            <a:ext cx="1071563" cy="369887"/>
          </a:xfrm>
          <a:prstGeom prst="rect">
            <a:avLst/>
          </a:prstGeom>
          <a:noFill/>
          <a:ln w="12700" cap="sq">
            <a:noFill/>
            <a:miter lim="800000"/>
            <a:headEnd type="none" w="sm" len="sm"/>
            <a:tailEnd type="none" w="sm" len="sm"/>
          </a:ln>
        </p:spPr>
        <p:txBody>
          <a:bodyPr>
            <a:spAutoFit/>
          </a:bodyPr>
          <a:lstStyle/>
          <a:p>
            <a:pPr>
              <a:spcBef>
                <a:spcPct val="50000"/>
              </a:spcBef>
            </a:pPr>
            <a:r>
              <a:rPr lang="tr-TR" b="1" dirty="0">
                <a:solidFill>
                  <a:schemeClr val="accent2"/>
                </a:solidFill>
                <a:latin typeface="Trebuchet MS" pitchFamily="34" charset="0"/>
              </a:rPr>
              <a:t>Ankara</a:t>
            </a:r>
          </a:p>
        </p:txBody>
      </p:sp>
      <p:sp>
        <p:nvSpPr>
          <p:cNvPr id="26" name="Rectangle 25"/>
          <p:cNvSpPr/>
          <p:nvPr/>
        </p:nvSpPr>
        <p:spPr>
          <a:xfrm>
            <a:off x="2532281" y="5365650"/>
            <a:ext cx="215900" cy="215900"/>
          </a:xfrm>
          <a:prstGeom prst="rect">
            <a:avLst/>
          </a:prstGeom>
          <a:solidFill>
            <a:srgbClr val="00B0F0"/>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sp>
        <p:nvSpPr>
          <p:cNvPr id="27" name="Text Box 9"/>
          <p:cNvSpPr txBox="1">
            <a:spLocks noChangeArrowheads="1"/>
          </p:cNvSpPr>
          <p:nvPr/>
        </p:nvSpPr>
        <p:spPr bwMode="auto">
          <a:xfrm>
            <a:off x="6357936" y="5275297"/>
            <a:ext cx="1071563" cy="369888"/>
          </a:xfrm>
          <a:prstGeom prst="rect">
            <a:avLst/>
          </a:prstGeom>
          <a:noFill/>
          <a:ln w="12700" cap="sq">
            <a:noFill/>
            <a:miter lim="800000"/>
            <a:headEnd type="none" w="sm" len="sm"/>
            <a:tailEnd type="none" w="sm" len="sm"/>
          </a:ln>
        </p:spPr>
        <p:txBody>
          <a:bodyPr>
            <a:spAutoFit/>
          </a:bodyPr>
          <a:lstStyle/>
          <a:p>
            <a:pPr>
              <a:spcBef>
                <a:spcPct val="50000"/>
              </a:spcBef>
            </a:pPr>
            <a:r>
              <a:rPr lang="tr-TR" b="1" dirty="0">
                <a:solidFill>
                  <a:schemeClr val="accent2"/>
                </a:solidFill>
                <a:latin typeface="Trebuchet MS" pitchFamily="34" charset="0"/>
              </a:rPr>
              <a:t>Bursa</a:t>
            </a:r>
          </a:p>
        </p:txBody>
      </p:sp>
      <p:sp>
        <p:nvSpPr>
          <p:cNvPr id="28" name="Rectangle 27"/>
          <p:cNvSpPr/>
          <p:nvPr/>
        </p:nvSpPr>
        <p:spPr>
          <a:xfrm>
            <a:off x="6000749" y="5346735"/>
            <a:ext cx="215900" cy="215900"/>
          </a:xfrm>
          <a:prstGeom prst="rect">
            <a:avLst/>
          </a:prstGeom>
          <a:solidFill>
            <a:schemeClr val="accent2">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sp>
        <p:nvSpPr>
          <p:cNvPr id="31" name="19 Dikdörtgen"/>
          <p:cNvSpPr/>
          <p:nvPr/>
        </p:nvSpPr>
        <p:spPr>
          <a:xfrm>
            <a:off x="6227145" y="5704747"/>
            <a:ext cx="1410964" cy="369332"/>
          </a:xfrm>
          <a:prstGeom prst="rect">
            <a:avLst/>
          </a:prstGeom>
        </p:spPr>
        <p:txBody>
          <a:bodyPr wrap="none">
            <a:spAutoFit/>
          </a:bodyPr>
          <a:lstStyle/>
          <a:p>
            <a:pPr>
              <a:spcBef>
                <a:spcPct val="50000"/>
              </a:spcBef>
            </a:pPr>
            <a:r>
              <a:rPr lang="en-US" b="1" dirty="0" smtClean="0">
                <a:solidFill>
                  <a:schemeClr val="accent2"/>
                </a:solidFill>
                <a:latin typeface="Trebuchet MS" pitchFamily="34" charset="0"/>
              </a:rPr>
              <a:t>  </a:t>
            </a:r>
            <a:r>
              <a:rPr lang="tr-TR" b="1" dirty="0" smtClean="0">
                <a:solidFill>
                  <a:schemeClr val="accent2"/>
                </a:solidFill>
                <a:latin typeface="Trebuchet MS" pitchFamily="34" charset="0"/>
              </a:rPr>
              <a:t>Gaziantep</a:t>
            </a:r>
            <a:endParaRPr lang="tr-TR" b="1" dirty="0">
              <a:solidFill>
                <a:schemeClr val="accent2"/>
              </a:solidFill>
              <a:latin typeface="Trebuchet MS" pitchFamily="34" charset="0"/>
            </a:endParaRPr>
          </a:p>
        </p:txBody>
      </p:sp>
      <p:sp>
        <p:nvSpPr>
          <p:cNvPr id="32" name="21 Dikdörtgen"/>
          <p:cNvSpPr/>
          <p:nvPr/>
        </p:nvSpPr>
        <p:spPr>
          <a:xfrm>
            <a:off x="4532505" y="5294227"/>
            <a:ext cx="806631" cy="369332"/>
          </a:xfrm>
          <a:prstGeom prst="rect">
            <a:avLst/>
          </a:prstGeom>
        </p:spPr>
        <p:txBody>
          <a:bodyPr wrap="none">
            <a:spAutoFit/>
          </a:bodyPr>
          <a:lstStyle/>
          <a:p>
            <a:pPr>
              <a:spcBef>
                <a:spcPct val="50000"/>
              </a:spcBef>
            </a:pPr>
            <a:r>
              <a:rPr lang="en-US" b="1" dirty="0" smtClean="0">
                <a:solidFill>
                  <a:schemeClr val="accent2"/>
                </a:solidFill>
                <a:latin typeface="Trebuchet MS" pitchFamily="34" charset="0"/>
              </a:rPr>
              <a:t> </a:t>
            </a:r>
            <a:r>
              <a:rPr lang="tr-TR" b="1" dirty="0" smtClean="0">
                <a:solidFill>
                  <a:schemeClr val="accent2"/>
                </a:solidFill>
                <a:latin typeface="Trebuchet MS" pitchFamily="34" charset="0"/>
              </a:rPr>
              <a:t>İzmir</a:t>
            </a:r>
            <a:endParaRPr lang="tr-TR" b="1" dirty="0">
              <a:solidFill>
                <a:schemeClr val="accent2"/>
              </a:solidFill>
              <a:latin typeface="Trebuchet MS" pitchFamily="34" charset="0"/>
            </a:endParaRPr>
          </a:p>
        </p:txBody>
      </p:sp>
      <p:sp>
        <p:nvSpPr>
          <p:cNvPr id="34" name="Rectangle 33"/>
          <p:cNvSpPr/>
          <p:nvPr/>
        </p:nvSpPr>
        <p:spPr>
          <a:xfrm>
            <a:off x="4318191" y="5365651"/>
            <a:ext cx="215900" cy="215900"/>
          </a:xfrm>
          <a:prstGeom prst="rect">
            <a:avLst/>
          </a:prstGeom>
          <a:solidFill>
            <a:srgbClr val="FF0000"/>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sp>
        <p:nvSpPr>
          <p:cNvPr id="35" name="Rectangle 34"/>
          <p:cNvSpPr/>
          <p:nvPr/>
        </p:nvSpPr>
        <p:spPr>
          <a:xfrm>
            <a:off x="6011245" y="5801724"/>
            <a:ext cx="215900" cy="215900"/>
          </a:xfrm>
          <a:prstGeom prst="rect">
            <a:avLst/>
          </a:prstGeom>
          <a:solidFill>
            <a:schemeClr val="accent4">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886" y="6360144"/>
            <a:ext cx="1204594" cy="451723"/>
          </a:xfrm>
          <a:prstGeom prst="rect">
            <a:avLst/>
          </a:prstGeom>
        </p:spPr>
      </p:pic>
      <p:sp>
        <p:nvSpPr>
          <p:cNvPr id="37" name="19 Dikdörtgen"/>
          <p:cNvSpPr/>
          <p:nvPr/>
        </p:nvSpPr>
        <p:spPr>
          <a:xfrm>
            <a:off x="7770613" y="5221570"/>
            <a:ext cx="973408" cy="369332"/>
          </a:xfrm>
          <a:prstGeom prst="rect">
            <a:avLst/>
          </a:prstGeom>
        </p:spPr>
        <p:txBody>
          <a:bodyPr wrap="none">
            <a:spAutoFit/>
          </a:bodyPr>
          <a:lstStyle/>
          <a:p>
            <a:pPr>
              <a:spcBef>
                <a:spcPct val="50000"/>
              </a:spcBef>
            </a:pPr>
            <a:r>
              <a:rPr lang="en-US" b="1" dirty="0" smtClean="0">
                <a:solidFill>
                  <a:schemeClr val="accent2"/>
                </a:solidFill>
                <a:latin typeface="Trebuchet MS" pitchFamily="34" charset="0"/>
              </a:rPr>
              <a:t>  </a:t>
            </a:r>
            <a:r>
              <a:rPr lang="tr-TR" b="1" dirty="0" smtClean="0">
                <a:solidFill>
                  <a:schemeClr val="accent2"/>
                </a:solidFill>
                <a:latin typeface="Trebuchet MS" pitchFamily="34" charset="0"/>
              </a:rPr>
              <a:t>Adana</a:t>
            </a:r>
            <a:endParaRPr lang="tr-TR" b="1" dirty="0">
              <a:solidFill>
                <a:schemeClr val="accent2"/>
              </a:solidFill>
              <a:latin typeface="Trebuchet MS" pitchFamily="34" charset="0"/>
            </a:endParaRPr>
          </a:p>
        </p:txBody>
      </p:sp>
      <p:sp>
        <p:nvSpPr>
          <p:cNvPr id="38" name="Rectangle 34"/>
          <p:cNvSpPr/>
          <p:nvPr/>
        </p:nvSpPr>
        <p:spPr>
          <a:xfrm>
            <a:off x="7570786" y="5289730"/>
            <a:ext cx="215900" cy="215900"/>
          </a:xfrm>
          <a:prstGeom prst="rect">
            <a:avLst/>
          </a:prstGeom>
          <a:solidFill>
            <a:schemeClr val="accent6">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sp>
        <p:nvSpPr>
          <p:cNvPr id="39" name="19 Dikdörtgen"/>
          <p:cNvSpPr/>
          <p:nvPr/>
        </p:nvSpPr>
        <p:spPr>
          <a:xfrm>
            <a:off x="4532505" y="5727161"/>
            <a:ext cx="1120884" cy="369332"/>
          </a:xfrm>
          <a:prstGeom prst="rect">
            <a:avLst/>
          </a:prstGeom>
        </p:spPr>
        <p:txBody>
          <a:bodyPr wrap="none">
            <a:spAutoFit/>
          </a:bodyPr>
          <a:lstStyle/>
          <a:p>
            <a:pPr>
              <a:spcBef>
                <a:spcPct val="50000"/>
              </a:spcBef>
            </a:pPr>
            <a:r>
              <a:rPr lang="en-US" b="1" dirty="0" smtClean="0">
                <a:solidFill>
                  <a:schemeClr val="accent2"/>
                </a:solidFill>
                <a:latin typeface="Trebuchet MS" pitchFamily="34" charset="0"/>
              </a:rPr>
              <a:t>  </a:t>
            </a:r>
            <a:r>
              <a:rPr lang="tr-TR" b="1" dirty="0" smtClean="0">
                <a:solidFill>
                  <a:schemeClr val="accent2"/>
                </a:solidFill>
                <a:latin typeface="Trebuchet MS" pitchFamily="34" charset="0"/>
              </a:rPr>
              <a:t>Antalya</a:t>
            </a:r>
            <a:endParaRPr lang="tr-TR" b="1" dirty="0">
              <a:solidFill>
                <a:schemeClr val="accent2"/>
              </a:solidFill>
              <a:latin typeface="Trebuchet MS" pitchFamily="34" charset="0"/>
            </a:endParaRPr>
          </a:p>
        </p:txBody>
      </p:sp>
      <p:sp>
        <p:nvSpPr>
          <p:cNvPr id="40" name="Rectangle 34"/>
          <p:cNvSpPr/>
          <p:nvPr/>
        </p:nvSpPr>
        <p:spPr>
          <a:xfrm>
            <a:off x="4318191" y="5798585"/>
            <a:ext cx="215900" cy="215900"/>
          </a:xfrm>
          <a:prstGeom prst="rect">
            <a:avLst/>
          </a:prstGeom>
          <a:solidFill>
            <a:srgbClr val="FFC000"/>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pic>
        <p:nvPicPr>
          <p:cNvPr id="3" name="Picture 2"/>
          <p:cNvPicPr>
            <a:picLocks noChangeAspect="1"/>
          </p:cNvPicPr>
          <p:nvPr/>
        </p:nvPicPr>
        <p:blipFill>
          <a:blip r:embed="rId4"/>
          <a:stretch>
            <a:fillRect/>
          </a:stretch>
        </p:blipFill>
        <p:spPr>
          <a:xfrm>
            <a:off x="0" y="-27384"/>
            <a:ext cx="9144000" cy="4945225"/>
          </a:xfrm>
          <a:prstGeom prst="rect">
            <a:avLst/>
          </a:prstGeom>
        </p:spPr>
      </p:pic>
      <p:sp>
        <p:nvSpPr>
          <p:cNvPr id="23" name="Rectangle 25"/>
          <p:cNvSpPr/>
          <p:nvPr/>
        </p:nvSpPr>
        <p:spPr>
          <a:xfrm>
            <a:off x="2532281" y="5812070"/>
            <a:ext cx="215900" cy="215900"/>
          </a:xfrm>
          <a:prstGeom prst="rect">
            <a:avLst/>
          </a:prstGeom>
          <a:solidFill>
            <a:srgbClr val="00B0F0"/>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sp>
        <p:nvSpPr>
          <p:cNvPr id="6" name="Dikdörtgen 5"/>
          <p:cNvSpPr/>
          <p:nvPr/>
        </p:nvSpPr>
        <p:spPr>
          <a:xfrm>
            <a:off x="2890200" y="5727161"/>
            <a:ext cx="997389" cy="369332"/>
          </a:xfrm>
          <a:prstGeom prst="rect">
            <a:avLst/>
          </a:prstGeom>
        </p:spPr>
        <p:txBody>
          <a:bodyPr wrap="none">
            <a:spAutoFit/>
          </a:bodyPr>
          <a:lstStyle/>
          <a:p>
            <a:pPr>
              <a:spcBef>
                <a:spcPct val="50000"/>
              </a:spcBef>
            </a:pPr>
            <a:r>
              <a:rPr lang="tr-TR" b="1" dirty="0" smtClean="0">
                <a:solidFill>
                  <a:schemeClr val="accent2"/>
                </a:solidFill>
                <a:latin typeface="Trebuchet MS" pitchFamily="34" charset="0"/>
              </a:rPr>
              <a:t>Samsun</a:t>
            </a:r>
            <a:endParaRPr lang="tr-TR" b="1" dirty="0">
              <a:solidFill>
                <a:schemeClr val="accent2"/>
              </a:solidFill>
              <a:latin typeface="Trebuchet MS" pitchFamily="34" charset="0"/>
            </a:endParaRPr>
          </a:p>
        </p:txBody>
      </p:sp>
      <p:sp>
        <p:nvSpPr>
          <p:cNvPr id="24" name="Rectangle 21"/>
          <p:cNvSpPr/>
          <p:nvPr/>
        </p:nvSpPr>
        <p:spPr>
          <a:xfrm>
            <a:off x="527886" y="5798585"/>
            <a:ext cx="215900" cy="215900"/>
          </a:xfrm>
          <a:prstGeom prst="rect">
            <a:avLst/>
          </a:prstGeom>
          <a:solidFill>
            <a:srgbClr val="FFFF00"/>
          </a:solidFill>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tr-TR"/>
          </a:p>
        </p:txBody>
      </p:sp>
      <p:sp>
        <p:nvSpPr>
          <p:cNvPr id="8" name="Dikdörtgen 7"/>
          <p:cNvSpPr/>
          <p:nvPr/>
        </p:nvSpPr>
        <p:spPr>
          <a:xfrm>
            <a:off x="868122" y="5717807"/>
            <a:ext cx="968535" cy="369332"/>
          </a:xfrm>
          <a:prstGeom prst="rect">
            <a:avLst/>
          </a:prstGeom>
        </p:spPr>
        <p:txBody>
          <a:bodyPr wrap="none">
            <a:spAutoFit/>
          </a:bodyPr>
          <a:lstStyle/>
          <a:p>
            <a:pPr>
              <a:spcBef>
                <a:spcPct val="50000"/>
              </a:spcBef>
            </a:pPr>
            <a:r>
              <a:rPr lang="tr-TR" b="1" dirty="0" smtClean="0">
                <a:solidFill>
                  <a:schemeClr val="accent2"/>
                </a:solidFill>
                <a:latin typeface="Trebuchet MS" pitchFamily="34" charset="0"/>
              </a:rPr>
              <a:t>Kocaeli</a:t>
            </a:r>
            <a:endParaRPr lang="tr-TR" b="1" dirty="0">
              <a:solidFill>
                <a:schemeClr val="accent2"/>
              </a:solidFill>
              <a:latin typeface="Trebuchet MS" pitchFamily="34" charset="0"/>
            </a:endParaRPr>
          </a:p>
        </p:txBody>
      </p:sp>
    </p:spTree>
    <p:extLst>
      <p:ext uri="{BB962C8B-B14F-4D97-AF65-F5344CB8AC3E}">
        <p14:creationId xmlns:p14="http://schemas.microsoft.com/office/powerpoint/2010/main" val="401444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a:solidFill>
                  <a:schemeClr val="bg1"/>
                </a:solidFill>
              </a:rPr>
              <a:t>ö</a:t>
            </a:r>
            <a:r>
              <a:rPr lang="tr-TR" sz="3600" dirty="0" smtClean="0">
                <a:solidFill>
                  <a:schemeClr val="bg1"/>
                </a:solidFill>
              </a:rPr>
              <a:t>zellikler</a:t>
            </a:r>
          </a:p>
        </p:txBody>
      </p:sp>
      <p:sp>
        <p:nvSpPr>
          <p:cNvPr id="3" name="Rectangle 2"/>
          <p:cNvSpPr/>
          <p:nvPr/>
        </p:nvSpPr>
        <p:spPr>
          <a:xfrm>
            <a:off x="1115616" y="548680"/>
            <a:ext cx="7653399" cy="5262979"/>
          </a:xfrm>
          <a:prstGeom prst="rect">
            <a:avLst/>
          </a:prstGeom>
        </p:spPr>
        <p:txBody>
          <a:bodyPr wrap="square">
            <a:spAutoFit/>
          </a:bodyPr>
          <a:lstStyle/>
          <a:p>
            <a:r>
              <a:rPr lang="tr-TR" sz="2800" dirty="0" smtClean="0">
                <a:solidFill>
                  <a:srgbClr val="FF0000"/>
                </a:solidFill>
              </a:rPr>
              <a:t>51</a:t>
            </a:r>
            <a:r>
              <a:rPr lang="tr-TR" sz="2800" dirty="0" smtClean="0"/>
              <a:t> yıllık tecrübe</a:t>
            </a:r>
            <a:endParaRPr lang="en-US" sz="2800" dirty="0"/>
          </a:p>
          <a:p>
            <a:endParaRPr lang="tr-TR" sz="2800" dirty="0" smtClean="0"/>
          </a:p>
          <a:p>
            <a:r>
              <a:rPr lang="tr-TR" sz="2800" dirty="0" smtClean="0"/>
              <a:t>Tüm alanlarda koşulsuz müşteri memnuniyeti</a:t>
            </a:r>
            <a:endParaRPr lang="en-US" sz="2800" dirty="0"/>
          </a:p>
          <a:p>
            <a:endParaRPr lang="tr-TR" sz="2800" dirty="0" smtClean="0"/>
          </a:p>
          <a:p>
            <a:r>
              <a:rPr lang="tr-TR" sz="2800" dirty="0" smtClean="0"/>
              <a:t>Saygın bir isim</a:t>
            </a:r>
            <a:endParaRPr lang="en-US" sz="2800" dirty="0"/>
          </a:p>
          <a:p>
            <a:endParaRPr lang="tr-TR" sz="2800" dirty="0" smtClean="0"/>
          </a:p>
          <a:p>
            <a:r>
              <a:rPr lang="tr-TR" sz="2800" dirty="0" smtClean="0"/>
              <a:t>Tüm müşteriler ve tedarikçiler için güvenilir bir çözüm ortağı</a:t>
            </a:r>
            <a:endParaRPr lang="en-US" sz="2800" dirty="0"/>
          </a:p>
          <a:p>
            <a:endParaRPr lang="tr-TR" sz="2800" dirty="0" smtClean="0"/>
          </a:p>
          <a:p>
            <a:r>
              <a:rPr lang="tr-TR" sz="2800" dirty="0" smtClean="0"/>
              <a:t>Sağlam mali yapı</a:t>
            </a:r>
            <a:endParaRPr lang="en-US" sz="2800" dirty="0"/>
          </a:p>
          <a:p>
            <a:endParaRPr lang="tr-TR" sz="2800" dirty="0" smtClean="0"/>
          </a:p>
          <a:p>
            <a:r>
              <a:rPr lang="tr-TR" sz="2800" dirty="0" smtClean="0"/>
              <a:t>Aktif, dinamik ve tecrübeli çalışanlar</a:t>
            </a:r>
            <a:endParaRPr lang="tr-TR" sz="2800" dirty="0"/>
          </a:p>
        </p:txBody>
      </p:sp>
      <p:sp>
        <p:nvSpPr>
          <p:cNvPr id="9" name="Rektangel 7"/>
          <p:cNvSpPr>
            <a:spLocks noChangeArrowheads="1"/>
          </p:cNvSpPr>
          <p:nvPr/>
        </p:nvSpPr>
        <p:spPr bwMode="auto">
          <a:xfrm>
            <a:off x="596008" y="677602"/>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0" name="Rektangel 7"/>
          <p:cNvSpPr>
            <a:spLocks noChangeArrowheads="1"/>
          </p:cNvSpPr>
          <p:nvPr/>
        </p:nvSpPr>
        <p:spPr bwMode="auto">
          <a:xfrm>
            <a:off x="623987" y="1557462"/>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1" name="Rektangel 7"/>
          <p:cNvSpPr>
            <a:spLocks noChangeArrowheads="1"/>
          </p:cNvSpPr>
          <p:nvPr/>
        </p:nvSpPr>
        <p:spPr bwMode="auto">
          <a:xfrm>
            <a:off x="596008" y="2348880"/>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2" name="Rektangel 7"/>
          <p:cNvSpPr>
            <a:spLocks noChangeArrowheads="1"/>
          </p:cNvSpPr>
          <p:nvPr/>
        </p:nvSpPr>
        <p:spPr bwMode="auto">
          <a:xfrm>
            <a:off x="623987" y="3257550"/>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3" name="Rektangel 7"/>
          <p:cNvSpPr>
            <a:spLocks noChangeArrowheads="1"/>
          </p:cNvSpPr>
          <p:nvPr/>
        </p:nvSpPr>
        <p:spPr bwMode="auto">
          <a:xfrm>
            <a:off x="596008" y="4509120"/>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4" name="Rektangel 7"/>
          <p:cNvSpPr>
            <a:spLocks noChangeArrowheads="1"/>
          </p:cNvSpPr>
          <p:nvPr/>
        </p:nvSpPr>
        <p:spPr bwMode="auto">
          <a:xfrm>
            <a:off x="596008" y="5373216"/>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16" name="Picture 15"/>
          <p:cNvPicPr>
            <a:picLocks noChangeAspect="1"/>
          </p:cNvPicPr>
          <p:nvPr/>
        </p:nvPicPr>
        <p:blipFill>
          <a:blip r:embed="rId3"/>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296726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ctangle 5"/>
          <p:cNvSpPr txBox="1">
            <a:spLocks noChangeArrowheads="1"/>
          </p:cNvSpPr>
          <p:nvPr/>
        </p:nvSpPr>
        <p:spPr>
          <a:xfrm>
            <a:off x="-1" y="6257355"/>
            <a:ext cx="6357937" cy="6526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600" dirty="0" smtClean="0">
                <a:solidFill>
                  <a:schemeClr val="bg1"/>
                </a:solidFill>
              </a:rPr>
              <a:t>hakkımızda</a:t>
            </a:r>
          </a:p>
        </p:txBody>
      </p:sp>
      <p:sp>
        <p:nvSpPr>
          <p:cNvPr id="3" name="Rectangle 2"/>
          <p:cNvSpPr/>
          <p:nvPr/>
        </p:nvSpPr>
        <p:spPr>
          <a:xfrm>
            <a:off x="1115616" y="260648"/>
            <a:ext cx="7963172" cy="5693866"/>
          </a:xfrm>
          <a:prstGeom prst="rect">
            <a:avLst/>
          </a:prstGeom>
        </p:spPr>
        <p:txBody>
          <a:bodyPr wrap="square">
            <a:spAutoFit/>
          </a:bodyPr>
          <a:lstStyle/>
          <a:p>
            <a:endParaRPr lang="en-US" sz="2800" dirty="0" smtClean="0"/>
          </a:p>
          <a:p>
            <a:endParaRPr lang="en-US" sz="2800" dirty="0"/>
          </a:p>
          <a:p>
            <a:r>
              <a:rPr lang="tr-TR" sz="2800" dirty="0" smtClean="0"/>
              <a:t>1996 yılından bugüne «anahtar teslim» hastane projeleri yürütmektedir.</a:t>
            </a:r>
          </a:p>
          <a:p>
            <a:endParaRPr lang="en-US" sz="2800" dirty="0" smtClean="0"/>
          </a:p>
          <a:p>
            <a:r>
              <a:rPr lang="tr-TR" sz="2800" dirty="0" smtClean="0"/>
              <a:t>1990 yılından beri büyük tank terminal projeleri (Ataş, </a:t>
            </a:r>
            <a:r>
              <a:rPr lang="tr-TR" sz="2800" dirty="0" err="1" smtClean="0"/>
              <a:t>Tüpraş</a:t>
            </a:r>
            <a:r>
              <a:rPr lang="tr-TR" sz="2800" dirty="0" smtClean="0"/>
              <a:t> Kırıkkale ve </a:t>
            </a:r>
            <a:r>
              <a:rPr lang="tr-TR" sz="2800" dirty="0" err="1" smtClean="0"/>
              <a:t>Tüpraş</a:t>
            </a:r>
            <a:r>
              <a:rPr lang="tr-TR" sz="2800" dirty="0" smtClean="0"/>
              <a:t> Batman Rafinerileri gibi) yürütülmektedir.</a:t>
            </a:r>
            <a:endParaRPr lang="en-US" sz="2800" dirty="0"/>
          </a:p>
          <a:p>
            <a:endParaRPr lang="en-US" sz="2800" dirty="0"/>
          </a:p>
          <a:p>
            <a:r>
              <a:rPr lang="tr-TR" sz="2800" dirty="0" smtClean="0"/>
              <a:t>Bu kapsamda Azerbaycan, Türkmenistan, Kazakistan, Özbekistan, Kırgızistan ve Gürcistan’da projeler gerçekleştirilmiştir.</a:t>
            </a:r>
          </a:p>
          <a:p>
            <a:endParaRPr lang="en-US" sz="2800" dirty="0"/>
          </a:p>
        </p:txBody>
      </p:sp>
      <p:sp>
        <p:nvSpPr>
          <p:cNvPr id="9" name="Rektangel 7"/>
          <p:cNvSpPr>
            <a:spLocks noChangeArrowheads="1"/>
          </p:cNvSpPr>
          <p:nvPr/>
        </p:nvSpPr>
        <p:spPr bwMode="auto">
          <a:xfrm>
            <a:off x="629830" y="1271736"/>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1" name="Rektangel 7"/>
          <p:cNvSpPr>
            <a:spLocks noChangeArrowheads="1"/>
          </p:cNvSpPr>
          <p:nvPr/>
        </p:nvSpPr>
        <p:spPr bwMode="auto">
          <a:xfrm>
            <a:off x="669246" y="4286459"/>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13" name="Picture 12"/>
          <p:cNvPicPr>
            <a:picLocks noChangeAspect="1"/>
          </p:cNvPicPr>
          <p:nvPr/>
        </p:nvPicPr>
        <p:blipFill>
          <a:blip r:embed="rId3"/>
          <a:stretch>
            <a:fillRect/>
          </a:stretch>
        </p:blipFill>
        <p:spPr>
          <a:xfrm>
            <a:off x="7857741" y="6312407"/>
            <a:ext cx="1286259" cy="545593"/>
          </a:xfrm>
          <a:prstGeom prst="rect">
            <a:avLst/>
          </a:prstGeom>
        </p:spPr>
      </p:pic>
      <p:pic>
        <p:nvPicPr>
          <p:cNvPr id="2" name="Resim 1"/>
          <p:cNvPicPr>
            <a:picLocks noChangeAspect="1"/>
          </p:cNvPicPr>
          <p:nvPr/>
        </p:nvPicPr>
        <p:blipFill>
          <a:blip r:embed="rId4"/>
          <a:stretch>
            <a:fillRect/>
          </a:stretch>
        </p:blipFill>
        <p:spPr>
          <a:xfrm>
            <a:off x="615919" y="2556317"/>
            <a:ext cx="451143" cy="445047"/>
          </a:xfrm>
          <a:prstGeom prst="rect">
            <a:avLst/>
          </a:prstGeom>
        </p:spPr>
      </p:pic>
    </p:spTree>
    <p:extLst>
      <p:ext uri="{BB962C8B-B14F-4D97-AF65-F5344CB8AC3E}">
        <p14:creationId xmlns:p14="http://schemas.microsoft.com/office/powerpoint/2010/main" val="3589640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6" y="-54680"/>
            <a:ext cx="510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11"/>
          <p:cNvSpPr/>
          <p:nvPr/>
        </p:nvSpPr>
        <p:spPr>
          <a:xfrm>
            <a:off x="-14288" y="6309320"/>
            <a:ext cx="7872413" cy="548679"/>
          </a:xfrm>
          <a:prstGeom prst="rect">
            <a:avLst/>
          </a:prstGeom>
          <a:gradFill flip="none" rotWithShape="1">
            <a:gsLst>
              <a:gs pos="89000">
                <a:srgbClr val="A20000"/>
              </a:gs>
              <a:gs pos="24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 name="TextBox 1"/>
          <p:cNvSpPr txBox="1"/>
          <p:nvPr/>
        </p:nvSpPr>
        <p:spPr>
          <a:xfrm>
            <a:off x="5004048" y="2492896"/>
            <a:ext cx="4157805" cy="769441"/>
          </a:xfrm>
          <a:prstGeom prst="rect">
            <a:avLst/>
          </a:prstGeom>
          <a:noFill/>
        </p:spPr>
        <p:txBody>
          <a:bodyPr wrap="none" rtlCol="0">
            <a:spAutoFit/>
          </a:bodyPr>
          <a:lstStyle/>
          <a:p>
            <a:r>
              <a:rPr lang="tr-TR" sz="4400" b="1" dirty="0" smtClean="0"/>
              <a:t>Temsilciliklerimiz</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125" y="6309320"/>
            <a:ext cx="1235214" cy="553376"/>
          </a:xfrm>
          <a:prstGeom prst="rect">
            <a:avLst/>
          </a:prstGeom>
        </p:spPr>
      </p:pic>
      <p:pic>
        <p:nvPicPr>
          <p:cNvPr id="6" name="Picture 5"/>
          <p:cNvPicPr>
            <a:picLocks noChangeAspect="1"/>
          </p:cNvPicPr>
          <p:nvPr/>
        </p:nvPicPr>
        <p:blipFill>
          <a:blip r:embed="rId4"/>
          <a:stretch>
            <a:fillRect/>
          </a:stretch>
        </p:blipFill>
        <p:spPr>
          <a:xfrm>
            <a:off x="7857741" y="6312407"/>
            <a:ext cx="1286259" cy="545593"/>
          </a:xfrm>
          <a:prstGeom prst="rect">
            <a:avLst/>
          </a:prstGeom>
        </p:spPr>
      </p:pic>
    </p:spTree>
    <p:extLst>
      <p:ext uri="{BB962C8B-B14F-4D97-AF65-F5344CB8AC3E}">
        <p14:creationId xmlns:p14="http://schemas.microsoft.com/office/powerpoint/2010/main" val="1682514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6183</TotalTime>
  <Words>793</Words>
  <Application>Microsoft Office PowerPoint</Application>
  <PresentationFormat>Ekran Gösterisi (4:3)</PresentationFormat>
  <Paragraphs>202</Paragraphs>
  <Slides>31</Slides>
  <Notes>11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ＭＳ Ｐゴシック</vt:lpstr>
      <vt:lpstr>Arial</vt:lpstr>
      <vt:lpstr>Arial Black</vt:lpstr>
      <vt:lpstr>Calibri</vt:lpstr>
      <vt:lpstr>Tahoma</vt:lpstr>
      <vt:lpstr>Trebuchet MS</vt:lpstr>
      <vt:lpstr>Wingdings</vt:lpstr>
      <vt:lpstr>Office Theme</vt:lpstr>
      <vt:lpstr>     Yeni teknolojilerde öncü</vt:lpstr>
      <vt:lpstr>PowerPoint Sunusu</vt:lpstr>
      <vt:lpstr>PowerPoint Sunusu</vt:lpstr>
      <vt:lpstr>merkezler</vt:lpstr>
      <vt:lpstr>merkezler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in New Technologies</dc:title>
  <dc:creator>giray.ozkan</dc:creator>
  <cp:lastModifiedBy>Ziya Ekinci</cp:lastModifiedBy>
  <cp:revision>323</cp:revision>
  <cp:lastPrinted>2011-02-16T07:48:22Z</cp:lastPrinted>
  <dcterms:created xsi:type="dcterms:W3CDTF">2011-01-26T11:00:35Z</dcterms:created>
  <dcterms:modified xsi:type="dcterms:W3CDTF">2024-08-01T11:04:07Z</dcterms:modified>
</cp:coreProperties>
</file>